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 id="2147483684" r:id="rId5"/>
  </p:sldMasterIdLst>
  <p:notesMasterIdLst>
    <p:notesMasterId r:id="rId109"/>
  </p:notesMasterIdLst>
  <p:handoutMasterIdLst>
    <p:handoutMasterId r:id="rId110"/>
  </p:handoutMasterIdLst>
  <p:sldIdLst>
    <p:sldId id="407" r:id="rId6"/>
    <p:sldId id="383" r:id="rId7"/>
    <p:sldId id="384" r:id="rId8"/>
    <p:sldId id="385" r:id="rId9"/>
    <p:sldId id="386" r:id="rId10"/>
    <p:sldId id="394" r:id="rId11"/>
    <p:sldId id="387" r:id="rId12"/>
    <p:sldId id="388" r:id="rId13"/>
    <p:sldId id="389" r:id="rId14"/>
    <p:sldId id="390" r:id="rId15"/>
    <p:sldId id="391" r:id="rId16"/>
    <p:sldId id="392" r:id="rId17"/>
    <p:sldId id="379" r:id="rId18"/>
    <p:sldId id="393" r:id="rId19"/>
    <p:sldId id="381" r:id="rId20"/>
    <p:sldId id="398" r:id="rId21"/>
    <p:sldId id="399" r:id="rId22"/>
    <p:sldId id="400" r:id="rId23"/>
    <p:sldId id="401" r:id="rId24"/>
    <p:sldId id="402" r:id="rId25"/>
    <p:sldId id="403" r:id="rId26"/>
    <p:sldId id="404" r:id="rId27"/>
    <p:sldId id="405" r:id="rId28"/>
    <p:sldId id="406" r:id="rId29"/>
    <p:sldId id="408" r:id="rId30"/>
    <p:sldId id="409" r:id="rId31"/>
    <p:sldId id="410" r:id="rId32"/>
    <p:sldId id="411" r:id="rId33"/>
    <p:sldId id="412" r:id="rId34"/>
    <p:sldId id="397" r:id="rId35"/>
    <p:sldId id="417" r:id="rId36"/>
    <p:sldId id="419" r:id="rId37"/>
    <p:sldId id="420" r:id="rId38"/>
    <p:sldId id="421" r:id="rId39"/>
    <p:sldId id="422" r:id="rId40"/>
    <p:sldId id="423" r:id="rId41"/>
    <p:sldId id="424" r:id="rId42"/>
    <p:sldId id="425" r:id="rId43"/>
    <p:sldId id="426" r:id="rId44"/>
    <p:sldId id="427" r:id="rId45"/>
    <p:sldId id="428" r:id="rId46"/>
    <p:sldId id="429" r:id="rId47"/>
    <p:sldId id="430" r:id="rId48"/>
    <p:sldId id="431" r:id="rId49"/>
    <p:sldId id="432" r:id="rId50"/>
    <p:sldId id="433" r:id="rId51"/>
    <p:sldId id="434" r:id="rId52"/>
    <p:sldId id="435" r:id="rId53"/>
    <p:sldId id="436" r:id="rId54"/>
    <p:sldId id="418" r:id="rId55"/>
    <p:sldId id="437" r:id="rId56"/>
    <p:sldId id="438" r:id="rId57"/>
    <p:sldId id="439" r:id="rId58"/>
    <p:sldId id="440" r:id="rId59"/>
    <p:sldId id="441" r:id="rId60"/>
    <p:sldId id="450" r:id="rId61"/>
    <p:sldId id="452" r:id="rId62"/>
    <p:sldId id="453" r:id="rId63"/>
    <p:sldId id="454" r:id="rId64"/>
    <p:sldId id="455" r:id="rId65"/>
    <p:sldId id="456" r:id="rId66"/>
    <p:sldId id="457" r:id="rId67"/>
    <p:sldId id="458" r:id="rId68"/>
    <p:sldId id="459" r:id="rId69"/>
    <p:sldId id="460" r:id="rId70"/>
    <p:sldId id="461" r:id="rId71"/>
    <p:sldId id="462" r:id="rId72"/>
    <p:sldId id="463" r:id="rId73"/>
    <p:sldId id="464" r:id="rId74"/>
    <p:sldId id="473" r:id="rId75"/>
    <p:sldId id="474" r:id="rId76"/>
    <p:sldId id="475" r:id="rId77"/>
    <p:sldId id="465" r:id="rId78"/>
    <p:sldId id="466" r:id="rId79"/>
    <p:sldId id="476" r:id="rId80"/>
    <p:sldId id="467" r:id="rId81"/>
    <p:sldId id="468" r:id="rId82"/>
    <p:sldId id="469" r:id="rId83"/>
    <p:sldId id="470" r:id="rId84"/>
    <p:sldId id="471" r:id="rId85"/>
    <p:sldId id="472" r:id="rId86"/>
    <p:sldId id="448" r:id="rId87"/>
    <p:sldId id="451" r:id="rId88"/>
    <p:sldId id="477" r:id="rId89"/>
    <p:sldId id="478" r:id="rId90"/>
    <p:sldId id="479" r:id="rId91"/>
    <p:sldId id="480" r:id="rId92"/>
    <p:sldId id="481" r:id="rId93"/>
    <p:sldId id="482" r:id="rId94"/>
    <p:sldId id="483" r:id="rId95"/>
    <p:sldId id="484" r:id="rId96"/>
    <p:sldId id="485" r:id="rId97"/>
    <p:sldId id="486" r:id="rId98"/>
    <p:sldId id="487" r:id="rId99"/>
    <p:sldId id="488" r:id="rId100"/>
    <p:sldId id="489" r:id="rId101"/>
    <p:sldId id="490" r:id="rId102"/>
    <p:sldId id="491" r:id="rId103"/>
    <p:sldId id="492" r:id="rId104"/>
    <p:sldId id="493" r:id="rId105"/>
    <p:sldId id="494" r:id="rId106"/>
    <p:sldId id="495" r:id="rId107"/>
    <p:sldId id="496" r:id="rId10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91" userDrawn="1">
          <p15:clr>
            <a:srgbClr val="A4A3A4"/>
          </p15:clr>
        </p15:guide>
        <p15:guide id="2" pos="544" userDrawn="1">
          <p15:clr>
            <a:srgbClr val="A4A3A4"/>
          </p15:clr>
        </p15:guide>
        <p15:guide id="3" orient="horz" pos="136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 id="6" name="Brett" initials="BC" lastIdx="1" clrIdx="6">
    <p:extLst>
      <p:ext uri="{19B8F6BF-5375-455C-9EA6-DF929625EA0E}">
        <p15:presenceInfo xmlns:p15="http://schemas.microsoft.com/office/powerpoint/2012/main" userId="Bre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4360" autoAdjust="0"/>
  </p:normalViewPr>
  <p:slideViewPr>
    <p:cSldViewPr snapToGrid="0" snapToObjects="1">
      <p:cViewPr varScale="1">
        <p:scale>
          <a:sx n="63" d="100"/>
          <a:sy n="63" d="100"/>
        </p:scale>
        <p:origin x="1384" y="64"/>
      </p:cViewPr>
      <p:guideLst>
        <p:guide orient="horz" pos="2591"/>
        <p:guide pos="544"/>
        <p:guide orient="horz" pos="136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presProps" Target="pres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04.wmf"/><Relationship Id="rId1" Type="http://schemas.openxmlformats.org/officeDocument/2006/relationships/image" Target="../media/image10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93.wmf"/><Relationship Id="rId1" Type="http://schemas.openxmlformats.org/officeDocument/2006/relationships/image" Target="../media/image109.wmf"/><Relationship Id="rId5" Type="http://schemas.openxmlformats.org/officeDocument/2006/relationships/image" Target="../media/image112.wmf"/><Relationship Id="rId4" Type="http://schemas.openxmlformats.org/officeDocument/2006/relationships/image" Target="../media/image111.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image" Target="../media/image115.wmf"/><Relationship Id="rId1" Type="http://schemas.openxmlformats.org/officeDocument/2006/relationships/image" Target="../media/image11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image" Target="../media/image117.wmf"/><Relationship Id="rId5" Type="http://schemas.openxmlformats.org/officeDocument/2006/relationships/image" Target="../media/image121.wmf"/><Relationship Id="rId4" Type="http://schemas.openxmlformats.org/officeDocument/2006/relationships/image" Target="../media/image120.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137.wmf"/><Relationship Id="rId1" Type="http://schemas.openxmlformats.org/officeDocument/2006/relationships/image" Target="../media/image13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image" Target="../media/image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4/3/2025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 Propanoic acid. A carboxyl group is single bonded to an ethyl group.</a:t>
            </a:r>
          </a:p>
          <a:p>
            <a:r>
              <a:rPr lang="en-IN" dirty="0"/>
              <a:t>● Sodium propanoate ion. A 3 carbon chain shows an end carbon is a carboxylate ion. An N a plus resides next to the negatively charged oxygen atom.</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6502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Pyruvic acid. A condensed structure shows a carbonyl group bonds to a carboxyl group and a methyl group.</a:t>
            </a:r>
          </a:p>
          <a:p>
            <a:r>
              <a:rPr lang="en-US" dirty="0"/>
              <a:t>● Lactic acid. An end carbon of a condensed 3 carbon chain is a carboxyl group. The second carbon connects to a hydroxyl group.</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2971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Citric acid. The end carbons of a condensed 5 carbon chain are carboxyl groups. The third carbon connects to a hydroxyl and a carboxyl group.</a:t>
            </a:r>
          </a:p>
          <a:p>
            <a:r>
              <a:rPr lang="en-US" dirty="0"/>
              <a:t>● Alpha ketoglutaric acid. The end carbons of a condensed 5 carbon chain are carboxyl groups. The second carbon is a carbonyl group.</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357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Succinic acid, fumaric acid, malic acid, and oxaloacetic acid are as follows. </a:t>
            </a:r>
          </a:p>
          <a:p>
            <a:r>
              <a:rPr lang="en-IN" dirty="0"/>
              <a:t>● Succinic acid. The end carbons of a condensed 4 carbon chain are carboxyl groups.</a:t>
            </a:r>
          </a:p>
          <a:p>
            <a:r>
              <a:rPr lang="en-IN" dirty="0"/>
              <a:t>● Fumaric acid. The end carbons of a condensed 4 carbon chain are carboxyl groups. A double bond occurs between carbons 2 and 3.</a:t>
            </a:r>
          </a:p>
          <a:p>
            <a:r>
              <a:rPr lang="en-IN" dirty="0"/>
              <a:t>● Malic acid. The end carbons of a condensed 4 carbon chain are carboxyl groups. The second carbon connects to a hydroxyl group.</a:t>
            </a:r>
          </a:p>
          <a:p>
            <a:r>
              <a:rPr lang="en-IN" dirty="0"/>
              <a:t>● Oxaloacetic acid. The end carbons of a condensed 4 carbon chain are carboxyl groups. The second carbon is a carbonyl group.</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1176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Ethanoic acid. A condensed structure contains a carboxyl group bonded to a methyl group. The line angle formula is identical, with a line representing the methyl group.</a:t>
            </a:r>
          </a:p>
          <a:p>
            <a:pPr marL="171450" indent="-171450">
              <a:buFont typeface="Arial" panose="020B0604020202020204" pitchFamily="34" charset="0"/>
              <a:buChar char="•"/>
            </a:pPr>
            <a:r>
              <a:rPr lang="en-IN" dirty="0"/>
              <a:t>Methyl ethanoate. A condensed structure contains a carboxyl group bonded to a methyl group. The H of the carboxyl oxygen is replaced with a methyl group. The line angle formula is identical, with lines representing the C H 3 groups.</a:t>
            </a:r>
          </a:p>
          <a:p>
            <a:pPr marL="171450" indent="-171450">
              <a:buFont typeface="Arial" panose="020B0604020202020204" pitchFamily="34" charset="0"/>
              <a:buChar char="•"/>
            </a:pP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5780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Ethanoic acid. A condensed structure contains a carboxyl group bonded to a methyl group. </a:t>
            </a:r>
          </a:p>
          <a:p>
            <a:pPr marL="171450" indent="-171450">
              <a:buFont typeface="Arial" panose="020B0604020202020204" pitchFamily="34" charset="0"/>
              <a:buChar char="•"/>
            </a:pPr>
            <a:r>
              <a:rPr lang="en-IN" dirty="0"/>
              <a:t>Methanol. A methyl group bonds to a hydroxyl group. </a:t>
            </a:r>
          </a:p>
          <a:p>
            <a:pPr marL="171450" indent="-171450">
              <a:buFont typeface="Arial" panose="020B0604020202020204" pitchFamily="34" charset="0"/>
              <a:buChar char="•"/>
            </a:pPr>
            <a:r>
              <a:rPr lang="en-IN" dirty="0"/>
              <a:t>Methyl ethanoate. The carbonyl group from ethanoic acid and the oxygen and methyl group from methanol combine to form the following structure. C H 3, single bond, C double bonded to O, single bond, O, single bond, C H 3. The O H of the ethanoic acid combines separately with a hydrogen atom to form H single bond O H.</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2827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Ethanoic acid is, C H 3, single bond, C, single bond, O H. The second C is double bonded to O above. 1-propanol is, H, single bond, O, single bond, C H 2, single bond, C H 2, single bond, C H 3. Propyl ethanoate is, C H 3, single bond, C, single bond, C, single bond, O, single bond, C H 2, single bond, C H 2, single bond, C H 3. The second C is double bonded to O above.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22042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carbonyl group and attached C H 3 group and oxygen are from a carboxylic acid, or carboxylate, with a hydrogen bonded to the oxygen. The remaining oxygen and C H 3 group is from an alcohol or alkyl, with the oxygen bonded to form a hydroxyl group. Add the names of the 2 separate compounds to get the ester name. The I U P A C name is ethanoic acid + methanol = methyl ethanoate. The common name is acetic acid + methyl alcohol = methyl acetate.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6659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second C is double bonded to O above. Second is methyl propanoate (methyl propionate). C H 3, single bond, C H 2, single bond, C, single bond, O, single bond, C H 3. The third C is double bonded to O above. Third is ethyl benzoate. Benzene ring. The second C is single bonded to C, single bond, O, single bond, C H 2, single bond, C H 3. The first C in the chain is double bonded to O above.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8935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Salicylic acid, acetic acid, and acetylsalicylic acid are as follows.</a:t>
            </a:r>
          </a:p>
          <a:p>
            <a:pPr marL="171450" indent="-171450">
              <a:buFont typeface="Arial" panose="020B0604020202020204" pitchFamily="34" charset="0"/>
              <a:buChar char="•"/>
            </a:pPr>
            <a:r>
              <a:rPr lang="en-IN" dirty="0"/>
              <a:t>Salicylic acid. A benzene ring connects to a hydroxyl group and a carboxyl group on adjacent carbons.</a:t>
            </a:r>
          </a:p>
          <a:p>
            <a:pPr marL="171450" indent="-171450">
              <a:buFont typeface="Arial" panose="020B0604020202020204" pitchFamily="34" charset="0"/>
              <a:buChar char="•"/>
            </a:pPr>
            <a:r>
              <a:rPr lang="en-IN" dirty="0"/>
              <a:t>Acetic acid. A line angle 2 carbon chain shows one of the carbon atoms is a carboxyl group. </a:t>
            </a:r>
          </a:p>
          <a:p>
            <a:pPr marL="171450" indent="-171450">
              <a:buFont typeface="Arial" panose="020B0604020202020204" pitchFamily="34" charset="0"/>
              <a:buChar char="•"/>
            </a:pPr>
            <a:r>
              <a:rPr lang="en-IN" dirty="0"/>
              <a:t>Acetylsalicylic acid. A benzene ring connects to a hydroxyl group and a carboxyl group on adjacent carbons. The H of the hydroxyl group is replaced with a carbonyl that is single bonded to a methyl group.</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6591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carboxyl group is C, single bond, O H. The hydroxyl group is O H. The carbonyl group is C, double bond, O. Second structure. Ethanoic acid (acetic acid). C H 3, single bond, C, single bond, O H. The second C is double bonded to O above. Third structure. Propanoic acid (propionic acid). A 3 carbon chain with a single bond to O H at the end. C 3 is double bonded to O above. Fourth structure. Benzoic acid. Benzene ring. C 2 is single bonded to C. C is single bonded to O H down and right, and double bonded to O above.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75961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Salicylic acid, methyl alcohol, and methyl salicylate acid are as follows.</a:t>
            </a:r>
          </a:p>
          <a:p>
            <a:pPr marL="171450" indent="-171450">
              <a:buFont typeface="Arial" panose="020B0604020202020204" pitchFamily="34" charset="0"/>
              <a:buChar char="•"/>
            </a:pPr>
            <a:r>
              <a:rPr lang="en-IN" dirty="0"/>
              <a:t>Salicylic acid. A benzene ring connects to a hydroxyl group and a carboxyl group on adjacent carbons.</a:t>
            </a:r>
          </a:p>
          <a:p>
            <a:pPr marL="171450" indent="-171450">
              <a:buFont typeface="Arial" panose="020B0604020202020204" pitchFamily="34" charset="0"/>
              <a:buChar char="•"/>
            </a:pPr>
            <a:r>
              <a:rPr lang="en-IN" dirty="0"/>
              <a:t>Methyl alcohol. A line angle methyl group connects to a hydroxyl group. </a:t>
            </a:r>
          </a:p>
          <a:p>
            <a:pPr marL="171450" indent="-171450">
              <a:buFont typeface="Arial" panose="020B0604020202020204" pitchFamily="34" charset="0"/>
              <a:buChar char="•"/>
            </a:pPr>
            <a:r>
              <a:rPr lang="en-IN" dirty="0"/>
              <a:t>Methyl salicylate. A benzene ring connects to a hydroxyl group and a carboxyl group on adjacent carbons. The H of the carboxyl group is replaced with a methyl group.</a:t>
            </a:r>
          </a:p>
          <a:p>
            <a:pPr marL="171450" indent="-171450">
              <a:buFont typeface="Arial" panose="020B0604020202020204" pitchFamily="34" charset="0"/>
              <a:buChar char="•"/>
            </a:pP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335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table of the esters in fruits and their </a:t>
            </a:r>
            <a:r>
              <a:rPr lang="en-IN" dirty="0" err="1"/>
              <a:t>flavors</a:t>
            </a:r>
            <a:r>
              <a:rPr lang="en-IN" dirty="0"/>
              <a:t> are as follows. </a:t>
            </a:r>
          </a:p>
          <a:p>
            <a:r>
              <a:rPr lang="en-IN" dirty="0"/>
              <a:t>Condensed structural formula and name </a:t>
            </a:r>
            <a:r>
              <a:rPr lang="en-IN" dirty="0" err="1"/>
              <a:t>Flavor</a:t>
            </a:r>
            <a:r>
              <a:rPr lang="en-IN" dirty="0"/>
              <a:t> or </a:t>
            </a:r>
            <a:r>
              <a:rPr lang="en-IN" dirty="0" err="1"/>
              <a:t>odor</a:t>
            </a:r>
            <a:endParaRPr lang="en-IN" dirty="0"/>
          </a:p>
          <a:p>
            <a:r>
              <a:rPr lang="en-IN" dirty="0"/>
              <a:t>A condensed ester structure shows a 1 carbon group connected to the carbonyl and a 3 carbon chain connected to the single bonded oxygen. Propyl ethanoate, or propyl acetate. Pears</a:t>
            </a:r>
          </a:p>
          <a:p>
            <a:r>
              <a:rPr lang="en-IN" dirty="0"/>
              <a:t>A condensed ester structure shows a 1 carbon group connected to the carbonyl and a 5 carbon chain connected to the single bonded oxygen. Pentyl ethanoate, or pentyl acetate. Bananas</a:t>
            </a:r>
          </a:p>
          <a:p>
            <a:r>
              <a:rPr lang="en-IN" dirty="0"/>
              <a:t>A condensed ester structure shows a 1 carbon group connected to the carbonyl and an 8 carbon chain connected to the single bonded oxygen. Octyl ethanoate, or octyl acetate. Oranges</a:t>
            </a:r>
          </a:p>
          <a:p>
            <a:r>
              <a:rPr lang="en-IN" dirty="0"/>
              <a:t>A condensed ester structure shows a 3 carbon chain connected to the carbonyl and a 2 carbon chain connected to the single bonded oxygen. Ethyl butanoate, or ethyl butyrate. Pineapples</a:t>
            </a:r>
          </a:p>
          <a:p>
            <a:r>
              <a:rPr lang="en-IN" dirty="0"/>
              <a:t>A condensed ester structure shows a 3 carbon chain connected to the carbonyl and a 5 carbon chain connected to the single bonded oxygen. Pentyl butanoate, or pentyl butyrate. Apricots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979262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92450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Methyl ethanoate, water, ethanoic acid, and methanol are as follows. </a:t>
            </a:r>
          </a:p>
          <a:p>
            <a:pPr marL="171450" indent="-171450">
              <a:buFont typeface="Arial" panose="020B0604020202020204" pitchFamily="34" charset="0"/>
              <a:buChar char="•"/>
            </a:pPr>
            <a:r>
              <a:rPr lang="en-IN" dirty="0"/>
              <a:t>Methyl ethanoate. A condensed structure shows a carbonyl carbon atom single bonded to a 1 carbon, or methyl, group and an oxygen atom, which further is single bonded to a 1 carbon, or methyl, group.</a:t>
            </a:r>
          </a:p>
          <a:p>
            <a:pPr marL="171450" indent="-171450">
              <a:buFont typeface="Arial" panose="020B0604020202020204" pitchFamily="34" charset="0"/>
              <a:buChar char="•"/>
            </a:pPr>
            <a:r>
              <a:rPr lang="en-IN" dirty="0"/>
              <a:t>Water. An H atom, bolded black, bonds to O H. </a:t>
            </a:r>
          </a:p>
          <a:p>
            <a:pPr marL="171450" indent="-171450">
              <a:buFont typeface="Arial" panose="020B0604020202020204" pitchFamily="34" charset="0"/>
              <a:buChar char="•"/>
            </a:pPr>
            <a:r>
              <a:rPr lang="en-IN" dirty="0"/>
              <a:t>Ethanoic acid. A condensed structure shows a carbonyl carbon atom single bonded to a 1 carbon, or methyl, group and an O H. The O H group comes from the water molecule of the reactants.</a:t>
            </a:r>
          </a:p>
          <a:p>
            <a:pPr marL="171450" indent="-171450">
              <a:buFont typeface="Arial" panose="020B0604020202020204" pitchFamily="34" charset="0"/>
              <a:buChar char="•"/>
            </a:pPr>
            <a:r>
              <a:rPr lang="en-IN" dirty="0"/>
              <a:t>Methanol. A condensed structure shows a 1 carbon, or methyl, group single bonded to an O H. The O single bond C H 3 comes from the methyl ethanoate of the reactants. The H atom comes from the water molecule.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90153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Methyl ethanoate + sodium hydroxide with heat react to produce sodium ethanoate + methanol. Methyl ethanoate, sodium hydroxide, sodium ethanoate, and methanol are as follows. </a:t>
            </a:r>
          </a:p>
          <a:p>
            <a:pPr marL="171450" indent="-171450">
              <a:buFont typeface="Arial" panose="020B0604020202020204" pitchFamily="34" charset="0"/>
              <a:buChar char="•"/>
            </a:pPr>
            <a:r>
              <a:rPr lang="en-IN" dirty="0"/>
              <a:t>Methyl ethanoate, or methyl acetate. A condensed structure shows a carbonyl carbon atom single bonded to a 1 carbon, or methyl, group and an oxygen atom, which further is single bonded to a 1 carbon, or methyl, group. </a:t>
            </a:r>
          </a:p>
          <a:p>
            <a:pPr marL="171450" indent="-171450">
              <a:buFont typeface="Arial" panose="020B0604020202020204" pitchFamily="34" charset="0"/>
              <a:buChar char="•"/>
            </a:pPr>
            <a:r>
              <a:rPr lang="en-IN" dirty="0"/>
              <a:t>Sodium hydroxide. N a O H is bolded black.</a:t>
            </a:r>
          </a:p>
          <a:p>
            <a:pPr marL="171450" indent="-171450">
              <a:buFont typeface="Arial" panose="020B0604020202020204" pitchFamily="34" charset="0"/>
              <a:buChar char="•"/>
            </a:pPr>
            <a:r>
              <a:rPr lang="en-IN" dirty="0"/>
              <a:t>Sodium ethanoate, or sodium acetate. A condensed structure shows a carbonyl carbon atom single bonded to a 1 carbon, or methyl, group and an O minus, next to an N a plus. The O minus and N a plus come from the sodium hydroxide.</a:t>
            </a:r>
          </a:p>
          <a:p>
            <a:pPr marL="171450" indent="-171450">
              <a:buFont typeface="Arial" panose="020B0604020202020204" pitchFamily="34" charset="0"/>
              <a:buChar char="•"/>
            </a:pPr>
            <a:r>
              <a:rPr lang="en-IN" dirty="0"/>
              <a:t>Methanol, or methyl alcohol. A condensed structure shows a 1 carbon, or methyl, group single bonded to an O H. The O single bond C H 3 comes from the methyl ethanoate. The H atom comes from the sodium hydroxide.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2500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688294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added to H 2 O to yield the following. C H 3, single bond, C, single bond, O H. The second C is double bonded to O above. And, C H 3, single bond, O H. This reaction occurs in the presence of H plus and heat, and it is reversible.</a:t>
            </a:r>
          </a:p>
          <a:p>
            <a:endParaRPr lang="en-US" dirty="0"/>
          </a:p>
          <a:p>
            <a:r>
              <a:rPr lang="en-US" dirty="0"/>
              <a:t>This is added to K O H to yield the following. C H 3, single bond, C, single bond, O minus K plus. The second C is double bonded to O above. This is added to, C H 3, single bond, O H. The reaction occurs in the presence of heat.</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3204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Each half is identical, but the N H groups of the 5 membered rings are trans to one another at the double bond. Each half contains a benzene ring connected to a 5 membered ring, utilizing a benzene bond. A benzene carbon connects to a carbonyl group, which is single bonded to another carbon atom. This carbon contains the double bond which connects the two structure halves. This same carbon also bonds to an N H group. The N atom then connects to the second benzene ring structure.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0715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primary structure is as follows. H, single bond, N, single bond, H. The N is single bonded to C H 3 below. The secondary structure is as follows. H, single bond, N, single bond, C H 3. The N is single bonded to C H 3 below. The tertiary structure is as follows. C H 3, single bond, N, single bond, C H 3. The N is single bonded to C H 3 below.</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9682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Name Condensed structure Ball and stick model Amine classification</a:t>
            </a:r>
          </a:p>
          <a:p>
            <a:r>
              <a:rPr lang="en-IN" dirty="0"/>
              <a:t>Ammonia An N atom is single bonded to 3 H atoms. The N contains a lone pair of electrons. An N atom connects to 3 H atoms with single bonds to form a trigonal pyramidal shape. Ammonia</a:t>
            </a:r>
          </a:p>
          <a:p>
            <a:r>
              <a:rPr lang="en-IN" dirty="0"/>
              <a:t>Methylamine An N atom is single bonded to a methyl group and 2 H atoms. The N contains a lone pair of electrons. An N atom connects to 2 H atoms and 1 C atom with single bonds to form a trigonal pyramidal shape. The C atom is single bonded to 3 H atoms in a tetrahedral arrangement. Primary, or first degree</a:t>
            </a:r>
          </a:p>
          <a:p>
            <a:r>
              <a:rPr lang="en-IN" dirty="0"/>
              <a:t>Dimethylamine An N atom is single bonded to 2 methyl groups and 1 H atoms. The N contains a lone pair of electrons. An N atom connects to 1 H atom and 2 C atoms with single bonds to form a trigonal pyramidal shape. Each C atom is single bonded to 3 H atoms in a tetrahedral arrangement. Secondary, or second degree</a:t>
            </a:r>
          </a:p>
          <a:p>
            <a:r>
              <a:rPr lang="en-IN" dirty="0"/>
              <a:t>Trimethylamine An N atom is single bonded to 3 methyl groups. The N contains a lone pair of electrons. An N atom connects to 3 C atoms with single bonds to form a trigonal pyramidal shape. Each C atom is single bonded to 3 H atoms in a tetrahedral arrangement. Tertiary, or third degree</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2924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C H sub 3, single bond, C H single bonded to C H sub 3 above, single bond, C H sub 2, single bond, C double bonded to O above, single bond, O H. The four carbons in the main chain are numbered 1 through 4, right to left.</a:t>
            </a:r>
            <a:r>
              <a:rPr lang="en-IN" dirty="0"/>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423789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IN" sz="1200" b="0" i="0" u="none" strike="noStrike" kern="1200" cap="none" dirty="0">
                <a:solidFill>
                  <a:schemeClr val="dk1"/>
                </a:solidFill>
                <a:effectLst/>
                <a:latin typeface="Arial"/>
                <a:ea typeface="Arial"/>
                <a:cs typeface="Arial"/>
                <a:sym typeface="Arial"/>
              </a:rPr>
              <a:t>The structures are as follows. Aniline. A benzene ring is single bonded to N H sub 2 at C 1. 4 </a:t>
            </a:r>
            <a:r>
              <a:rPr lang="en-IN" sz="1200" b="0" i="0" u="none" strike="noStrike" kern="1200" cap="none" dirty="0" err="1">
                <a:solidFill>
                  <a:schemeClr val="dk1"/>
                </a:solidFill>
                <a:effectLst/>
                <a:latin typeface="Arial"/>
                <a:ea typeface="Arial"/>
                <a:cs typeface="Arial"/>
                <a:sym typeface="Arial"/>
              </a:rPr>
              <a:t>Bromoaniline</a:t>
            </a:r>
            <a:r>
              <a:rPr lang="en-IN" sz="1200" b="0" i="0" u="none" strike="noStrike" kern="1200" cap="none" dirty="0">
                <a:solidFill>
                  <a:schemeClr val="dk1"/>
                </a:solidFill>
                <a:effectLst/>
                <a:latin typeface="Arial"/>
                <a:ea typeface="Arial"/>
                <a:cs typeface="Arial"/>
                <a:sym typeface="Arial"/>
              </a:rPr>
              <a:t>. A benzene ring is single bonded to N H sub 2 at C 1 and single bonded to B r at C 4. N </a:t>
            </a:r>
            <a:r>
              <a:rPr lang="en-IN" sz="1200" b="0" i="0" u="none" strike="noStrike" kern="1200" cap="none" dirty="0" err="1">
                <a:solidFill>
                  <a:schemeClr val="dk1"/>
                </a:solidFill>
                <a:effectLst/>
                <a:latin typeface="Arial"/>
                <a:ea typeface="Arial"/>
                <a:cs typeface="Arial"/>
                <a:sym typeface="Arial"/>
              </a:rPr>
              <a:t>methylaniline</a:t>
            </a:r>
            <a:r>
              <a:rPr lang="en-IN" sz="1200" b="0" i="0" u="none" strike="noStrike" kern="1200" cap="none" dirty="0">
                <a:solidFill>
                  <a:schemeClr val="dk1"/>
                </a:solidFill>
                <a:effectLst/>
                <a:latin typeface="Arial"/>
                <a:ea typeface="Arial"/>
                <a:cs typeface="Arial"/>
                <a:sym typeface="Arial"/>
              </a:rPr>
              <a:t>. A benzene ring is single bonded to N at C 1. N is single bonded to H upper left and C upper right.</a:t>
            </a:r>
            <a:r>
              <a:rPr lang="en-IN" dirty="0"/>
              <a:t> </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9024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Propylamine, primary, first degree, amine. An N H 2 group connects to a 3 carbon chain.</a:t>
            </a:r>
          </a:p>
          <a:p>
            <a:pPr marL="171450" indent="-171450">
              <a:buFont typeface="Arial" panose="020B0604020202020204" pitchFamily="34" charset="0"/>
              <a:buChar char="•"/>
            </a:pPr>
            <a:r>
              <a:rPr lang="en-IN" dirty="0"/>
              <a:t>Ethyl propylamine, secondary, second degree, amine. An N H group connects to a 2 carbon chain and a 3 carbon chain.</a:t>
            </a:r>
          </a:p>
          <a:p>
            <a:pPr marL="171450" indent="-171450">
              <a:buFont typeface="Arial" panose="020B0604020202020204" pitchFamily="34" charset="0"/>
              <a:buChar char="•"/>
            </a:pPr>
            <a:r>
              <a:rPr lang="en-IN" dirty="0"/>
              <a:t>Diethyl methylamine, tertiary, third degree, amine. An N atom connects to two 2 carbon chains and a 1 carbon group.</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10504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Methylamine. N H 2 is single bonded to C H 3. The N atom has a lone pair of electrons. The word methyl is red. The word amine is blue.</a:t>
            </a:r>
          </a:p>
          <a:p>
            <a:pPr marL="171450" indent="-171450">
              <a:buFont typeface="Arial" panose="020B0604020202020204" pitchFamily="34" charset="0"/>
              <a:buChar char="•"/>
            </a:pPr>
            <a:r>
              <a:rPr lang="en-IN" dirty="0"/>
              <a:t>Methylammonium ion. N H 3 connects to C H 3. The N atom has a positive charge. The word methyl is red. The words ammonium ion is blue.</a:t>
            </a:r>
          </a:p>
          <a:p>
            <a:pPr marL="171450" indent="-171450">
              <a:buFont typeface="Arial" panose="020B0604020202020204" pitchFamily="34" charset="0"/>
              <a:buChar char="•"/>
            </a:pPr>
            <a:r>
              <a:rPr lang="en-IN" dirty="0"/>
              <a:t>Hydroxide ion. O H minus. The words hydroxide ion are red.</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649735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Methylamine. N H 2 connects to C H 3. The N atom contains a lone pair of electrons. The word methyl is red. The word amine is blue.</a:t>
            </a:r>
          </a:p>
          <a:p>
            <a:pPr marL="171450" indent="-171450">
              <a:buFont typeface="Arial" panose="020B0604020202020204" pitchFamily="34" charset="0"/>
              <a:buChar char="•"/>
            </a:pPr>
            <a:r>
              <a:rPr lang="en-IN" dirty="0"/>
              <a:t>Methylammonium chloride. N H 3 connects to C H 3. The N atom has a positive charge. The word methyl is red. The words ammonium chloride is blue.</a:t>
            </a:r>
          </a:p>
          <a:p>
            <a:pPr marL="171450" indent="-171450">
              <a:buFont typeface="Arial" panose="020B0604020202020204" pitchFamily="34" charset="0"/>
              <a:buChar char="•"/>
            </a:pPr>
            <a:r>
              <a:rPr lang="en-IN" dirty="0"/>
              <a:t>Reaction with a secondary amine is as follows.</a:t>
            </a:r>
          </a:p>
          <a:p>
            <a:pPr marL="171450" indent="-171450">
              <a:buFont typeface="Arial" panose="020B0604020202020204" pitchFamily="34" charset="0"/>
              <a:buChar char="•"/>
            </a:pPr>
            <a:r>
              <a:rPr lang="en-IN" dirty="0"/>
              <a:t>Dimethylamine. N H connects to two C H 3 groups. The N atom contains a lone pair of electrons. The word dimethyl is red. The word amine is blue.</a:t>
            </a:r>
          </a:p>
          <a:p>
            <a:pPr marL="171450" indent="-171450">
              <a:buFont typeface="Arial" panose="020B0604020202020204" pitchFamily="34" charset="0"/>
              <a:buChar char="•"/>
            </a:pPr>
            <a:r>
              <a:rPr lang="en-IN" dirty="0"/>
              <a:t>Dimethylammonium ion. N H 2 connects to two C H 3. The N atom has a positive charge. The word dimethyl is red. The words ammonium chloride is blue.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22971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Sudafed, ephedrine hydrochloride, ephedrine H C l. A benzene ring connects to a 3 carbon chain which joins an N atom at the second carbon from the ring. The N atom connects to two H atoms and a methyl group. The N atom has a positive charge and is next to a C l minus. A hydroxyl group is attached to the C atom closest to the ring.</a:t>
            </a:r>
          </a:p>
          <a:p>
            <a:pPr marL="171450" indent="-171450">
              <a:buFont typeface="Arial" panose="020B0604020202020204" pitchFamily="34" charset="0"/>
              <a:buChar char="•"/>
            </a:pPr>
            <a:r>
              <a:rPr lang="en-IN" dirty="0"/>
              <a:t>Benadryl, diphenhydramine hydrochloride, diphenhydramine H C l. An ether oxygen connects to a carbon atom and to a 2 carbon chain. The second carbon of the chain attaches to an N atom which is also bonded to 2 methyl groups. The N atom has a positive charge and is next to a C l minus. The carbon on the opposite side of the ether is bonded to 2 benzene rings.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525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Cocaine hydrochloride. A 7 carbon ring contains 2 substituents at carbons 1 and 2. Carbon 1 is single bonded to an O atom, which connects to a carbonyl. The carbonyl connects to a benzene ring. Carbon 2 of the ring is single bonded to a methyl ester group. Carbons 3 and 6 of the ring are each single bonded to an N atom, which is connected to an H atom and a methyl group. The N atom has a positive charge and sits close to a C l minus.</a:t>
            </a:r>
          </a:p>
          <a:p>
            <a:pPr marL="171450" indent="-171450">
              <a:buFont typeface="Arial" panose="020B0604020202020204" pitchFamily="34" charset="0"/>
              <a:buChar char="•"/>
            </a:pPr>
            <a:r>
              <a:rPr lang="en-IN" dirty="0"/>
              <a:t>Cocaine. A 7 carbon ring contains 2 substituents at carbons 1 and 2. Carbon 1 is single bonded to an O atom, which connects to a carbonyl. The carbonyl connects to a benzene ring. Carbon 2 of the ring is single bonded to a methyl ester group. Carbons 3 and 6 of the ring are each single bonded to an N atom, which is connected to a methyl group.</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138754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Cocaine hydrochloride. A 7 carbon ring contains 2 substituents at carbons 1 and 2. Carbon 1 is single bonded to an O atom, which connects to a carbonyl. The carbonyl connects to a benzene ring. Carbon 2 of the ring is single bonded to a methyl ester group. Carbons 3 and 6 of the ring are each single bonded to an N atom, which is connected to an H atom and a methyl group. The N atom has a positive charge and sits close to a C l minus.</a:t>
            </a:r>
          </a:p>
          <a:p>
            <a:pPr marL="171450" indent="-171450">
              <a:buFont typeface="Arial" panose="020B0604020202020204" pitchFamily="34" charset="0"/>
              <a:buChar char="•"/>
            </a:pPr>
            <a:r>
              <a:rPr lang="en-IN" dirty="0"/>
              <a:t>Cocaine. A 7 carbon ring contains 2 substituents at carbons 1 and 2. Carbon 1 is single bonded to an O atom, which connects to a carbonyl. The carbonyl connects to a benzene ring. Carbon 2 of the ring is single bonded to a methyl ester group. Carbons 3 and 6 of the ring are each single bonded to an N atom, which is connected to a methyl group.</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159525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Attached to the second carbon from the N atom is a 5 membered ring, which contains an N atom adjacent to the carbon which links both rings. The N atom connects to a methyl group.</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5804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carbonyl, a C atom, a C atom, an N atom connected to a methyl group, a carbonyl, and an N atom connected to a methyl group. The two carbons are joined with a double bond and are also part of a connected 5 membered ring. The 5 membered ring shows the following clockwise from the top. An N atom connected to a methyl group, a C atom, an N atom, which is double bonded to the preceding C atom, a carbon atom fused to the 6 membered ring, and the second carbon atom fused to the 6 membered ring.</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55662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benzene ring connects to a hydroxyl group at the carbon adjacent to the 5 membered ring. The third ring connects to a hydroxyl group on the carbon adjacent to the 5 membered ring. Both hydroxyl groups are red. Codeine. The benzene ring is single bonded to an O atom at the carbon adjacent to the 5 membered ring, which connects to a methyl group. The third ring connects to a hydroxyl group on the carbon adjacent to the 5 membered ring. Both groups are red.</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4862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First structure. A carboxyl group connects to a hydrogen atom with a single bond. The carbonyl C atom shows a lower delta plus and the carbonyl O atom shows a lower delta minus. The O atom which is connected to the carbonyl C shows a lower delta minus and the attached H shows a lower delta plus. Two arrows point to the carbonyl group and the O H, hydroxyl, group are labeled, two polar groups. </a:t>
            </a:r>
          </a:p>
          <a:p>
            <a:r>
              <a:rPr lang="en-US" dirty="0"/>
              <a:t>● The second structure is propanoic acid. A 3 carbon chain shows an end carbon is a carboxyl group. The carbonyl C shows a lower delta plus and the carbonyl O shows a lower delta minus. The O atom which is connected to the carbonyl C shows a lower delta minus and the attached H shows a lower delta plus.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05401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Ethanoic acid, acetic acid. A 2 C atom chain connects with a single bond. 1 C atom is double bonded to an O atom, and is single bonded to an O atom, which further is single bonded to an H atom. The second C atom of the chain joins to 3 H atoms with single bonds. </a:t>
            </a:r>
          </a:p>
          <a:p>
            <a:pPr marL="171450" indent="-171450">
              <a:buFont typeface="Arial" panose="020B0604020202020204" pitchFamily="34" charset="0"/>
              <a:buChar char="•"/>
            </a:pPr>
            <a:r>
              <a:rPr lang="en-IN" dirty="0" err="1"/>
              <a:t>Ethanamide</a:t>
            </a:r>
            <a:r>
              <a:rPr lang="en-IN" dirty="0"/>
              <a:t>, acetamide. A 2 C atom chain connects with a single bond. 1 C atom is double bonded to an O atom, and is single bonded to an N atom, which further connects to 2 H atoms with single bonds. The second C atom of the chain joins to 3 H atoms with single bonds.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97465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Propanoic acid + methylamine react with heat to produce N </a:t>
            </a:r>
            <a:r>
              <a:rPr lang="en-IN" dirty="0" err="1"/>
              <a:t>methylpropanamide</a:t>
            </a:r>
            <a:r>
              <a:rPr lang="en-IN" dirty="0"/>
              <a:t> + H 2 O. The two reactions are as follows.</a:t>
            </a:r>
          </a:p>
          <a:p>
            <a:pPr marL="171450" indent="-171450">
              <a:buFont typeface="Arial" panose="020B0604020202020204" pitchFamily="34" charset="0"/>
              <a:buChar char="•"/>
            </a:pPr>
            <a:r>
              <a:rPr lang="en-IN" dirty="0"/>
              <a:t>Propanoic acid, or propionic acid, a 3 carbon chain, contains a carbonyl single bonded to O H. The 3 carbon chain and carbonyl are outlined with a red box and the O H is bolded black. +. An N atom is single bonded to 3 H atoms. The N atom and 2 of the H atoms are outlined with a blue box and the third H is bolded black. These two compounds react with heat to form </a:t>
            </a:r>
            <a:r>
              <a:rPr lang="en-IN" dirty="0" err="1"/>
              <a:t>propanamide</a:t>
            </a:r>
            <a:r>
              <a:rPr lang="en-IN" dirty="0"/>
              <a:t>, or propionamide, a 3 carbon chain, which contains a carbonyl single bonded to an N atom, which further connects to 2 H atoms with single bonds. The 3 carbon chain and carbonyl are outline with a red box. The N atom and 2 H atoms are outlined with a blue box. + H 2 O. The H 2 O is bolded black. The bond between the carbonyl and the nitrogen group is </a:t>
            </a:r>
            <a:r>
              <a:rPr lang="en-IN" dirty="0" err="1"/>
              <a:t>labeled</a:t>
            </a:r>
            <a:r>
              <a:rPr lang="en-IN" dirty="0"/>
              <a:t>, amide bond.</a:t>
            </a:r>
          </a:p>
          <a:p>
            <a:pPr marL="171450" indent="-171450">
              <a:buFont typeface="Arial" panose="020B0604020202020204" pitchFamily="34" charset="0"/>
              <a:buChar char="•"/>
            </a:pPr>
            <a:r>
              <a:rPr lang="en-IN" dirty="0"/>
              <a:t>Propanoic acid, or propionic acid, a 3 carbon chain, contains a carbonyl single bonded to O H. The 3 carbon chain and carbonyl are outlined with a red box and the O H is bolded black. +. An N atom is single bonded to 2 H atoms and C H 3. The N atom and 1 of the H atoms and C H 3 are outlined with a blue box and the second H is bolded black. These two compounds react with heat to form N </a:t>
            </a:r>
            <a:r>
              <a:rPr lang="en-IN" dirty="0" err="1"/>
              <a:t>methylpropanamide</a:t>
            </a:r>
            <a:r>
              <a:rPr lang="en-IN" dirty="0"/>
              <a:t>, or N </a:t>
            </a:r>
            <a:r>
              <a:rPr lang="en-IN" dirty="0" err="1"/>
              <a:t>methylpropionamide</a:t>
            </a:r>
            <a:r>
              <a:rPr lang="en-IN" dirty="0"/>
              <a:t>, a 3 carbon chain, which contains a carbonyl single bonded to an N atom, which further connects to 1 H atom and C H 3 with single bonds. The 3 carbon chain and carbonyl are outline with a red box. The N atom, 1 H atom, and C H 3 are outlined with a blue box. + H 2 O. The H 2 O is bolded black.</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4321439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 carbonyl is single bonded to an N atom, which further connects to 2 methyl groups. The 4 carbon chain and carbonyl are outlined with a red box and </a:t>
            </a:r>
            <a:r>
              <a:rPr lang="en-IN" dirty="0" err="1"/>
              <a:t>labeled</a:t>
            </a:r>
            <a:r>
              <a:rPr lang="en-IN" dirty="0"/>
              <a:t>, from butanoic acid. The N atom and 2 methyl groups are outlined with a blue box and </a:t>
            </a:r>
            <a:r>
              <a:rPr lang="en-IN" dirty="0" err="1"/>
              <a:t>labeled</a:t>
            </a:r>
            <a:r>
              <a:rPr lang="en-IN" dirty="0"/>
              <a:t>, from dimethylamine. The I U P A C name is N, N dimethyl butanamide. The common name is N, N dimethyl butyramide.</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5096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A 6 membered ring consists of the following sequence clockwise beginning at the top with position 1, which is an N H. A carbonyl follows at position 2, N H at position 3, a carbon atom at position 4, and a carbonyl at position 5, which reconnects with the N atom at position 1. The remaining components of the structures of Phenobarbital and pentobarbital are a follows. </a:t>
            </a:r>
          </a:p>
          <a:p>
            <a:pPr marL="171450" indent="-171450">
              <a:buFont typeface="Arial" panose="020B0604020202020204" pitchFamily="34" charset="0"/>
              <a:buChar char="•"/>
            </a:pPr>
            <a:r>
              <a:rPr lang="en-IN" dirty="0"/>
              <a:t>Phenobarbital. The carbon atom at position 4 of the ring connects to 2 substituents. The first substituent is a 2 carbon chain. The second is a benzene ring.</a:t>
            </a:r>
          </a:p>
          <a:p>
            <a:pPr marL="171450" indent="-171450">
              <a:buFont typeface="Arial" panose="020B0604020202020204" pitchFamily="34" charset="0"/>
              <a:buChar char="•"/>
            </a:pPr>
            <a:r>
              <a:rPr lang="en-IN" dirty="0"/>
              <a:t>Pentobarbital.  The carbon atom at position 4 of the ring connects to 2 substituents. The first substituent is a 2 carbon chain. The second is a 4 carbon chain with a methyl group attached to the carbon closest to the ring.</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512373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Ethanamide</a:t>
            </a:r>
            <a:r>
              <a:rPr lang="en-IN" dirty="0"/>
              <a:t>, or acetamide, + H 2 O + H C l react with heat to produce ethanoic acid, or acetic acid, + ammonium chloride. </a:t>
            </a:r>
            <a:r>
              <a:rPr lang="en-IN" dirty="0" err="1"/>
              <a:t>Ethanamide</a:t>
            </a:r>
            <a:r>
              <a:rPr lang="en-IN" dirty="0"/>
              <a:t>, ethanoic acid, and ammonium chloride are as follows. </a:t>
            </a:r>
          </a:p>
          <a:p>
            <a:pPr marL="171450" indent="-171450">
              <a:buFont typeface="Arial" panose="020B0604020202020204" pitchFamily="34" charset="0"/>
              <a:buChar char="•"/>
            </a:pPr>
            <a:r>
              <a:rPr lang="en-IN" dirty="0" err="1"/>
              <a:t>Ethanamide</a:t>
            </a:r>
            <a:r>
              <a:rPr lang="en-IN" dirty="0"/>
              <a:t>. The condensed structure shows a carbonyl single bonded to a C H 3 and an N atom. The N atom is single bonded to 2 H atoms. </a:t>
            </a:r>
          </a:p>
          <a:p>
            <a:pPr marL="171450" indent="-171450">
              <a:buFont typeface="Arial" panose="020B0604020202020204" pitchFamily="34" charset="0"/>
              <a:buChar char="•"/>
            </a:pPr>
            <a:r>
              <a:rPr lang="en-IN" dirty="0"/>
              <a:t>Ethanoic acid. The condensed structure shows a carbonyl single bonded to a C H 3 and an O H. The carbonyl and C H 3 come from the left side of the amide. </a:t>
            </a:r>
          </a:p>
          <a:p>
            <a:pPr marL="171450" indent="-171450">
              <a:buFont typeface="Arial" panose="020B0604020202020204" pitchFamily="34" charset="0"/>
              <a:buChar char="•"/>
            </a:pPr>
            <a:r>
              <a:rPr lang="en-IN" dirty="0"/>
              <a:t>Ammonium chloride. The condensed structure shows an N atom single bonded to 4 H atoms. The N shows a plus charge. A C l minus sits next to the N atom. The N atom and 3 H atoms come from the right side of the amide.</a:t>
            </a:r>
          </a:p>
          <a:p>
            <a:pPr marL="0" indent="0">
              <a:buFont typeface="Arial" panose="020B0604020202020204" pitchFamily="34" charset="0"/>
              <a:buNone/>
            </a:pPr>
            <a:endParaRPr lang="en-IN" dirty="0"/>
          </a:p>
          <a:p>
            <a:pPr marL="0" indent="0">
              <a:buFont typeface="Arial" panose="020B0604020202020204" pitchFamily="34" charset="0"/>
              <a:buNone/>
            </a:pPr>
            <a:r>
              <a:rPr lang="en-IN" dirty="0"/>
              <a:t>N </a:t>
            </a:r>
            <a:r>
              <a:rPr lang="en-IN" dirty="0" err="1"/>
              <a:t>methylpropanamide</a:t>
            </a:r>
            <a:r>
              <a:rPr lang="en-IN" dirty="0"/>
              <a:t>, or N </a:t>
            </a:r>
            <a:r>
              <a:rPr lang="en-IN" dirty="0" err="1"/>
              <a:t>methylpropionamide</a:t>
            </a:r>
            <a:r>
              <a:rPr lang="en-IN" dirty="0"/>
              <a:t>, + N a O H react with heat to produce sodium propanoate, or sodium propionate, a salt, + methylamine. N </a:t>
            </a:r>
            <a:r>
              <a:rPr lang="en-IN" dirty="0" err="1"/>
              <a:t>methylpropanamide</a:t>
            </a:r>
            <a:r>
              <a:rPr lang="en-IN" dirty="0"/>
              <a:t>, sodium propanoate, and methylamine are as follows. </a:t>
            </a:r>
          </a:p>
          <a:p>
            <a:pPr marL="0" indent="0">
              <a:buFont typeface="Arial" panose="020B0604020202020204" pitchFamily="34" charset="0"/>
              <a:buNone/>
            </a:pPr>
            <a:r>
              <a:rPr lang="en-IN" dirty="0"/>
              <a:t>N </a:t>
            </a:r>
            <a:r>
              <a:rPr lang="en-IN" dirty="0" err="1"/>
              <a:t>methylpropanamide</a:t>
            </a:r>
            <a:r>
              <a:rPr lang="en-IN" dirty="0"/>
              <a:t>. The condensed structure shows a carbonyl single bonded to a 2 carbon chain and an N atom. The N atom is single bonded to an H atom and C H 3.</a:t>
            </a:r>
          </a:p>
          <a:p>
            <a:pPr marL="171450" indent="-171450">
              <a:buFont typeface="Arial" panose="020B0604020202020204" pitchFamily="34" charset="0"/>
              <a:buChar char="•"/>
            </a:pPr>
            <a:r>
              <a:rPr lang="en-IN" dirty="0"/>
              <a:t>Sodium propanoate. The condensed structure shows a carbonyl single bonded to a 2 carbon chain and an O minus. An N a plus sits next to the O atom. The carbonyl and 2 carbon chain come from the left side of the amide. </a:t>
            </a:r>
          </a:p>
          <a:p>
            <a:pPr marL="171450" indent="-171450">
              <a:buFont typeface="Arial" panose="020B0604020202020204" pitchFamily="34" charset="0"/>
              <a:buChar char="•"/>
            </a:pPr>
            <a:r>
              <a:rPr lang="en-IN" dirty="0"/>
              <a:t>Methylamine. The condensed structure shows an N atom single bonded to 2 H atoms and a C H 3. The methylamine structure comes from the right side of the amide.</a:t>
            </a:r>
          </a:p>
          <a:p>
            <a:pPr marL="171450" indent="-171450">
              <a:buFont typeface="Arial" panose="020B0604020202020204" pitchFamily="34" charset="0"/>
              <a:buChar char="•"/>
            </a:pPr>
            <a:endParaRPr lang="en-IN" dirty="0"/>
          </a:p>
          <a:p>
            <a:pPr marL="171450" indent="-171450">
              <a:buFont typeface="Arial" panose="020B0604020202020204" pitchFamily="34" charset="0"/>
              <a:buChar char="•"/>
            </a:pP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757923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N" dirty="0"/>
              <a:t>N </a:t>
            </a:r>
            <a:r>
              <a:rPr lang="en-IN" dirty="0" err="1"/>
              <a:t>methylpentanamide</a:t>
            </a:r>
            <a:r>
              <a:rPr lang="en-IN" dirty="0"/>
              <a:t>. A carbonyl connected to a 4 carbon chain and an N atom. The N atom is single bonded to an H atom and C H 3. A dashed line appears between the carbonyl and the N atom. The compound N a O H sits above the dashed line, which also passes between the O atom and the H atom of N a O H.</a:t>
            </a:r>
          </a:p>
          <a:p>
            <a:pPr marL="171450" indent="-171450">
              <a:buFont typeface="Arial" panose="020B0604020202020204" pitchFamily="34" charset="0"/>
              <a:buChar char="•"/>
            </a:pPr>
            <a:r>
              <a:rPr lang="en-IN" dirty="0"/>
              <a:t>Sodium pentanoate. A carboxylate group connected to a 4 carbon chain. The carboxylate O atom is negatively charged. An N a plus sits next to the O atom. The O minus and N a plus come from the sodium and oxygen atoms of N a O H.</a:t>
            </a:r>
          </a:p>
          <a:p>
            <a:pPr marL="171450" indent="-171450">
              <a:buFont typeface="Arial" panose="020B0604020202020204" pitchFamily="34" charset="0"/>
              <a:buChar char="•"/>
            </a:pPr>
            <a:r>
              <a:rPr lang="en-IN" dirty="0"/>
              <a:t>Methylamine. An N atom connected to 2 H atoms and C H 3. One of the H atoms comes from the hydrogen atom of N a O H.</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58488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They are soluble in water up to 6 carbon atoms. Amines dissociate as weak bases and will react with acids. Amines will react with carboxylic acids to form amides. Amides can </a:t>
            </a:r>
            <a:r>
              <a:rPr lang="en-IN" dirty="0" err="1"/>
              <a:t>hydrolyze</a:t>
            </a:r>
            <a:r>
              <a:rPr lang="en-IN" dirty="0"/>
              <a:t> with acid to form carboxylic acids and ammonium salts. They can also </a:t>
            </a:r>
            <a:r>
              <a:rPr lang="en-IN" dirty="0" err="1"/>
              <a:t>hydrolyze</a:t>
            </a:r>
            <a:r>
              <a:rPr lang="en-IN" dirty="0"/>
              <a:t> with base to form carboxylate salts and amines. Carboxylic acids have a carboxyl group, which forms hydrogen bonds and are soluble in water up to 5 carbon atoms. Carboxylic acids are polar and dissociate to form weak acids. They are neutralized by strong bases to form carboxylate salts. Carboxylic acid and alcohols combine to form esters, which can </a:t>
            </a:r>
            <a:r>
              <a:rPr lang="en-IN" dirty="0" err="1"/>
              <a:t>hydrolyze</a:t>
            </a:r>
            <a:r>
              <a:rPr lang="en-IN" dirty="0"/>
              <a:t> to reform the carboxylic acid and alcohol. Esters also saponify to form carboxylate salts and alcohols.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8471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carboxylic acid and carboxylate ion are displayed as follows.</a:t>
            </a:r>
          </a:p>
          <a:p>
            <a:r>
              <a:rPr lang="en-US" dirty="0"/>
              <a:t>● Ethanoic acid. A carboxyl group is single bonded to a methyl group. </a:t>
            </a:r>
          </a:p>
          <a:p>
            <a:r>
              <a:rPr lang="en-US" dirty="0"/>
              <a:t>● Ethanoate ion. A carboxyl group is single bonded to a methyl group. The hydrogen atom of the carboxyl group is removed and the oxygen atom has a negative charge.</a:t>
            </a:r>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14770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b="0" i="0" u="none" strike="noStrike" kern="1200" cap="none" dirty="0">
                <a:solidFill>
                  <a:schemeClr val="dk1"/>
                </a:solidFill>
                <a:effectLst/>
                <a:latin typeface="Arial"/>
                <a:ea typeface="Arial"/>
                <a:cs typeface="Arial"/>
                <a:sym typeface="Arial"/>
              </a:rPr>
              <a:t>C H sub 3, single bond, C H sub 2, single bond, C H sub 2, single bond, C double bonded to O above, single bond, O H, + H sub 2 O, yields C H sub 3, single bond, C H sub 2, single bond, C H sub 2, single bond, C double bonded to O above, single bond, O super minus, + H sub 3 O super plus, in a reversible reaction.</a:t>
            </a:r>
            <a:r>
              <a:rPr lang="en-IN" dirty="0"/>
              <a:t>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7385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Methanoic</a:t>
            </a:r>
            <a:r>
              <a:rPr lang="en-US" dirty="0"/>
              <a:t> acid. The carbon atom of a carboxyl group is single bonded to a hydrogen atom.</a:t>
            </a:r>
          </a:p>
          <a:p>
            <a:r>
              <a:rPr lang="en-US" dirty="0"/>
              <a:t>● Sodium </a:t>
            </a:r>
            <a:r>
              <a:rPr lang="en-US" dirty="0" err="1"/>
              <a:t>methanoate</a:t>
            </a:r>
            <a:r>
              <a:rPr lang="en-US" dirty="0"/>
              <a:t>. The carbon atom of a carboxyl group is single bonded to a hydrogen atom. The hydrogen atom of the carboxyl group is removed and the oxygen atom has a negative charge. An N a plus resides next to the negatively charged oxygen atom.</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33487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Benzoic acid. The carbon atom of a carboxyl group is single bonded to a benzene.</a:t>
            </a:r>
          </a:p>
          <a:p>
            <a:r>
              <a:rPr lang="en-US" dirty="0"/>
              <a:t>● Potassium benzoate. The carbon atom of a carboxyl group is single bonded to a benzene ring. The hydrogen atom of the carboxyl group is removed and the oxygen atom has a negative charge. A K plus resides next to the negatively charged oxygen atom.</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19064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Sodium propanoate. A 3 carbon chain shows an end carbon is a carboxylate ion. An N a plus resides next to the negatively charged oxygen atom.</a:t>
            </a:r>
          </a:p>
          <a:p>
            <a:r>
              <a:rPr lang="en-US" dirty="0"/>
              <a:t>● Sodium benzoate. A benzene connects to a carboxylate ion. An N a plus resides next to the negatively charged oxygen atom.</a:t>
            </a:r>
          </a:p>
          <a:p>
            <a:r>
              <a:rPr lang="en-US" dirty="0"/>
              <a:t>● Monosodium glutamate. A 4 carbon chain shows one end carbon is a carboxyl group. The other end carbon is a carboxylate ion. An N a plus resides next to the negatively charged oxygen atom. The carbon next to the carboxylate ion connects to an N H 2 group.</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73450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12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78231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20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377093"/>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9728" y="2043531"/>
            <a:ext cx="3730239" cy="36638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9728" y="2527537"/>
            <a:ext cx="3732767" cy="3409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025" y="2984198"/>
            <a:ext cx="3732767" cy="3801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4025" y="3480014"/>
            <a:ext cx="3730239" cy="372733"/>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1"/>
            <a:ext cx="3730239" cy="377092"/>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3000" y="2044863"/>
            <a:ext cx="3733414" cy="365051"/>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529072"/>
            <a:ext cx="3730239" cy="33941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9737" y="2971770"/>
            <a:ext cx="3730239" cy="392536"/>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9737" y="3476599"/>
            <a:ext cx="3733414" cy="376148"/>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0850" y="3973218"/>
            <a:ext cx="3733414" cy="3685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9737" y="3961790"/>
            <a:ext cx="3733800" cy="37995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450850" y="4468067"/>
            <a:ext cx="3729038" cy="3762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450850" y="4966050"/>
            <a:ext cx="3729038" cy="4032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447675" y="5478496"/>
            <a:ext cx="3732213" cy="30734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447675" y="5857875"/>
            <a:ext cx="3732213" cy="2444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953000" y="4430713"/>
            <a:ext cx="3733800" cy="363537"/>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953000" y="4916488"/>
            <a:ext cx="3733800" cy="3206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953000" y="5368925"/>
            <a:ext cx="3733800" cy="3444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953000" y="5786438"/>
            <a:ext cx="3733800" cy="31591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404704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2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302397" y="1554620"/>
            <a:ext cx="3730239" cy="21151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316978" y="1875686"/>
            <a:ext cx="3730239" cy="205507"/>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314450" y="2198503"/>
            <a:ext cx="3732767" cy="1912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314450" y="2475295"/>
            <a:ext cx="3732767" cy="213205"/>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308747" y="2817880"/>
            <a:ext cx="3730239" cy="20906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724491" y="1585350"/>
            <a:ext cx="3730239" cy="300665"/>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721315" y="2014138"/>
            <a:ext cx="3733414" cy="28812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733151" y="2396416"/>
            <a:ext cx="3730239" cy="26088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724490" y="2784021"/>
            <a:ext cx="3730239" cy="268995"/>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731564" y="3195822"/>
            <a:ext cx="3733414" cy="3139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288496" y="3172118"/>
            <a:ext cx="3733414" cy="20670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731564" y="3613977"/>
            <a:ext cx="3733800" cy="21945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1" name="Content Placeholder 10"/>
          <p:cNvSpPr>
            <a:spLocks noGrp="1"/>
          </p:cNvSpPr>
          <p:nvPr>
            <p:ph sz="quarter" idx="26"/>
          </p:nvPr>
        </p:nvSpPr>
        <p:spPr>
          <a:xfrm>
            <a:off x="289697" y="3592909"/>
            <a:ext cx="3729038" cy="211034"/>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7"/>
          </p:nvPr>
        </p:nvSpPr>
        <p:spPr>
          <a:xfrm>
            <a:off x="289697" y="3977818"/>
            <a:ext cx="3729038" cy="226172"/>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8"/>
          </p:nvPr>
        </p:nvSpPr>
        <p:spPr>
          <a:xfrm>
            <a:off x="289697" y="4380434"/>
            <a:ext cx="3732213" cy="30384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1" name="Content Placeholder 20"/>
          <p:cNvSpPr>
            <a:spLocks noGrp="1"/>
          </p:cNvSpPr>
          <p:nvPr>
            <p:ph sz="quarter" idx="29"/>
          </p:nvPr>
        </p:nvSpPr>
        <p:spPr>
          <a:xfrm>
            <a:off x="296046" y="4862208"/>
            <a:ext cx="3732213" cy="28288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Content Placeholder 22"/>
          <p:cNvSpPr>
            <a:spLocks noGrp="1"/>
          </p:cNvSpPr>
          <p:nvPr>
            <p:ph sz="quarter" idx="30"/>
          </p:nvPr>
        </p:nvSpPr>
        <p:spPr>
          <a:xfrm>
            <a:off x="4735125" y="3983296"/>
            <a:ext cx="3733800" cy="27556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5" name="Content Placeholder 24"/>
          <p:cNvSpPr>
            <a:spLocks noGrp="1"/>
          </p:cNvSpPr>
          <p:nvPr>
            <p:ph sz="quarter" idx="31"/>
          </p:nvPr>
        </p:nvSpPr>
        <p:spPr>
          <a:xfrm>
            <a:off x="4735125" y="4388146"/>
            <a:ext cx="3733800" cy="2430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7" name="Content Placeholder 26"/>
          <p:cNvSpPr>
            <a:spLocks noGrp="1"/>
          </p:cNvSpPr>
          <p:nvPr>
            <p:ph sz="quarter" idx="32"/>
          </p:nvPr>
        </p:nvSpPr>
        <p:spPr>
          <a:xfrm>
            <a:off x="4735125" y="4734989"/>
            <a:ext cx="3733800" cy="261121"/>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9" name="Content Placeholder 28"/>
          <p:cNvSpPr>
            <a:spLocks noGrp="1"/>
          </p:cNvSpPr>
          <p:nvPr>
            <p:ph sz="quarter" idx="33"/>
          </p:nvPr>
        </p:nvSpPr>
        <p:spPr>
          <a:xfrm>
            <a:off x="4735125" y="5099883"/>
            <a:ext cx="3733800" cy="264219"/>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5" name="Content Placeholder 14"/>
          <p:cNvSpPr>
            <a:spLocks noGrp="1"/>
          </p:cNvSpPr>
          <p:nvPr>
            <p:ph sz="quarter" idx="34"/>
          </p:nvPr>
        </p:nvSpPr>
        <p:spPr>
          <a:xfrm>
            <a:off x="302397" y="5309021"/>
            <a:ext cx="3719513" cy="26357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0" name="Content Placeholder 19"/>
          <p:cNvSpPr>
            <a:spLocks noGrp="1"/>
          </p:cNvSpPr>
          <p:nvPr>
            <p:ph sz="quarter" idx="35"/>
          </p:nvPr>
        </p:nvSpPr>
        <p:spPr>
          <a:xfrm>
            <a:off x="305572" y="5752922"/>
            <a:ext cx="3813175" cy="31432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4" name="Content Placeholder 23"/>
          <p:cNvSpPr>
            <a:spLocks noGrp="1"/>
          </p:cNvSpPr>
          <p:nvPr>
            <p:ph sz="quarter" idx="36"/>
          </p:nvPr>
        </p:nvSpPr>
        <p:spPr>
          <a:xfrm>
            <a:off x="4731950" y="5505124"/>
            <a:ext cx="3813175" cy="187033"/>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8" name="Content Placeholder 27"/>
          <p:cNvSpPr>
            <a:spLocks noGrp="1"/>
          </p:cNvSpPr>
          <p:nvPr>
            <p:ph sz="quarter" idx="37"/>
          </p:nvPr>
        </p:nvSpPr>
        <p:spPr>
          <a:xfrm>
            <a:off x="4742248" y="5809672"/>
            <a:ext cx="3813175" cy="24222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63315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14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11430"/>
            <a:ext cx="3730239" cy="436500"/>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2828282"/>
            <a:ext cx="3732767" cy="42656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3452328"/>
            <a:ext cx="3732767" cy="47019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9728" y="4120000"/>
            <a:ext cx="3730239" cy="536185"/>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495241"/>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211430"/>
            <a:ext cx="3733414" cy="436500"/>
          </a:xfrm>
        </p:spPr>
        <p:txBody>
          <a:bodyPr/>
          <a:lstStyle>
            <a:lvl1pPr marL="255588" indent="-255588">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9737" y="2828281"/>
            <a:ext cx="3730239" cy="426567"/>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3440381"/>
            <a:ext cx="3730239" cy="48213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3386" y="4108054"/>
            <a:ext cx="3733414" cy="54813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p:cNvSpPr>
            <a:spLocks noGrp="1"/>
          </p:cNvSpPr>
          <p:nvPr>
            <p:ph sz="quarter" idx="24"/>
          </p:nvPr>
        </p:nvSpPr>
        <p:spPr>
          <a:xfrm>
            <a:off x="454025" y="4817960"/>
            <a:ext cx="3733414" cy="459588"/>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Content Placeholder 12"/>
          <p:cNvSpPr>
            <a:spLocks noGrp="1"/>
          </p:cNvSpPr>
          <p:nvPr>
            <p:ph sz="quarter" idx="25"/>
          </p:nvPr>
        </p:nvSpPr>
        <p:spPr>
          <a:xfrm>
            <a:off x="4953000" y="4817173"/>
            <a:ext cx="3733800" cy="460375"/>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Content Placeholder 16"/>
          <p:cNvSpPr>
            <a:spLocks noGrp="1"/>
          </p:cNvSpPr>
          <p:nvPr>
            <p:ph sz="quarter" idx="26"/>
          </p:nvPr>
        </p:nvSpPr>
        <p:spPr>
          <a:xfrm>
            <a:off x="454025" y="5434013"/>
            <a:ext cx="3733800" cy="54610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9" name="Content Placeholder 18"/>
          <p:cNvSpPr>
            <a:spLocks noGrp="1"/>
          </p:cNvSpPr>
          <p:nvPr>
            <p:ph sz="quarter" idx="27"/>
          </p:nvPr>
        </p:nvSpPr>
        <p:spPr>
          <a:xfrm>
            <a:off x="4953000" y="5414963"/>
            <a:ext cx="3736975" cy="565150"/>
          </a:xfrm>
        </p:spPr>
        <p:txBody>
          <a:bodyPr/>
          <a:lstStyle>
            <a:lvl1pPr marL="255588" indent="-255588">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482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a:solidFill>
                <a:schemeClr val="lt1"/>
              </a:solidFill>
              <a:latin typeface="Arial"/>
              <a:ea typeface="Arial"/>
              <a:cs typeface="Arial"/>
              <a:sym typeface="Arial"/>
            </a:endParaRP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12" name="Picture Placeholder 21" descr="Pearson Logo">
            <a:extLst>
              <a:ext uri="{FF2B5EF4-FFF2-40B4-BE49-F238E27FC236}">
                <a16:creationId xmlns:a16="http://schemas.microsoft.com/office/drawing/2014/main" id="{61079F6D-EE05-4249-9F7C-A412E60774BD}"/>
              </a:ext>
            </a:extLst>
          </p:cNvPr>
          <p:cNvPicPr>
            <a:picLocks noChangeAspect="1"/>
          </p:cNvPicPr>
          <p:nvPr userDrawn="1"/>
        </p:nvPicPr>
        <p:blipFill>
          <a:blip r:embed="rId19"/>
          <a:srcRect t="22152" b="22152"/>
          <a:stretch>
            <a:fillRect/>
          </a:stretch>
        </p:blipFill>
        <p:spPr>
          <a:xfrm>
            <a:off x="315677" y="6420639"/>
            <a:ext cx="1176574" cy="296443"/>
          </a:xfrm>
          <a:prstGeom prst="rect">
            <a:avLst/>
          </a:prstGeom>
        </p:spPr>
      </p:pic>
    </p:spTree>
  </p:cSld>
  <p:clrMap bg1="lt1" tx1="dk1" bg2="dk2" tx2="lt2" accent1="accent1" accent2="accent2" accent3="accent3" accent4="accent4" accent5="accent5" accent6="accent6" hlink="hlink" folHlink="folHlink"/>
  <p:sldLayoutIdLst>
    <p:sldLayoutId id="2147483682" r:id="rId1"/>
    <p:sldLayoutId id="2147483675" r:id="rId2"/>
    <p:sldLayoutId id="2147483650" r:id="rId3"/>
    <p:sldLayoutId id="2147483679" r:id="rId4"/>
    <p:sldLayoutId id="2147483677" r:id="rId5"/>
    <p:sldLayoutId id="2147483678" r:id="rId6"/>
    <p:sldLayoutId id="2147483687" r:id="rId7"/>
    <p:sldLayoutId id="2147483686" r:id="rId8"/>
    <p:sldLayoutId id="2147483688" r:id="rId9"/>
    <p:sldLayoutId id="2147483689" r:id="rId10"/>
    <p:sldLayoutId id="2147483690" r:id="rId11"/>
    <p:sldLayoutId id="2147483691" r:id="rId12"/>
    <p:sldLayoutId id="2147483681" r:id="rId13"/>
    <p:sldLayoutId id="2147483671" r:id="rId14"/>
    <p:sldLayoutId id="2147483680" r:id="rId15"/>
    <p:sldLayoutId id="2147483656" r:id="rId16"/>
    <p:sldLayoutId id="2147483683"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4.xml"/><Relationship Id="rId7" Type="http://schemas.openxmlformats.org/officeDocument/2006/relationships/image" Target="../media/image34.wmf"/><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33.wmf"/><Relationship Id="rId4" Type="http://schemas.openxmlformats.org/officeDocument/2006/relationships/oleObject" Target="../embeddings/oleObject4.bin"/></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46.wmf"/><Relationship Id="rId5" Type="http://schemas.openxmlformats.org/officeDocument/2006/relationships/oleObject" Target="../embeddings/oleObject7.bin"/><Relationship Id="rId4" Type="http://schemas.openxmlformats.org/officeDocument/2006/relationships/image" Target="../media/image45.wmf"/></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image" Target="../media/image45.wmf"/></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2.xml"/><Relationship Id="rId7" Type="http://schemas.openxmlformats.org/officeDocument/2006/relationships/image" Target="../media/image54.wmf"/><Relationship Id="rId2" Type="http://schemas.openxmlformats.org/officeDocument/2006/relationships/slideLayout" Target="../slideLayouts/slideLayout9.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53.wmf"/><Relationship Id="rId4" Type="http://schemas.openxmlformats.org/officeDocument/2006/relationships/oleObject" Target="../embeddings/oleObject9.bin"/><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3.xml"/><Relationship Id="rId7" Type="http://schemas.openxmlformats.org/officeDocument/2006/relationships/image" Target="../media/image58.wmf"/><Relationship Id="rId2" Type="http://schemas.openxmlformats.org/officeDocument/2006/relationships/slideLayout" Target="../slideLayouts/slideLayout9.xml"/><Relationship Id="rId1" Type="http://schemas.openxmlformats.org/officeDocument/2006/relationships/vmlDrawing" Target="../drawings/vmlDrawing7.vml"/><Relationship Id="rId6" Type="http://schemas.openxmlformats.org/officeDocument/2006/relationships/oleObject" Target="../embeddings/oleObject12.bin"/><Relationship Id="rId5" Type="http://schemas.openxmlformats.org/officeDocument/2006/relationships/image" Target="../media/image57.wmf"/><Relationship Id="rId4" Type="http://schemas.openxmlformats.org/officeDocument/2006/relationships/oleObject" Target="../embeddings/oleObject11.bin"/></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vmlDrawing" Target="../drawings/vmlDrawing8.vml"/><Relationship Id="rId6" Type="http://schemas.openxmlformats.org/officeDocument/2006/relationships/image" Target="../media/image63.png"/><Relationship Id="rId5" Type="http://schemas.openxmlformats.org/officeDocument/2006/relationships/image" Target="../media/image62.wmf"/><Relationship Id="rId4" Type="http://schemas.openxmlformats.org/officeDocument/2006/relationships/oleObject" Target="../embeddings/oleObject13.bin"/></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3.xml"/><Relationship Id="rId1" Type="http://schemas.openxmlformats.org/officeDocument/2006/relationships/vmlDrawing" Target="../drawings/vmlDrawing9.vml"/><Relationship Id="rId4" Type="http://schemas.openxmlformats.org/officeDocument/2006/relationships/image" Target="../media/image65.wmf"/></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image" Target="../media/image8.png"/><Relationship Id="rId7" Type="http://schemas.openxmlformats.org/officeDocument/2006/relationships/oleObject" Target="../embeddings/oleObject3.bin"/><Relationship Id="rId2" Type="http://schemas.openxmlformats.org/officeDocument/2006/relationships/slideLayout" Target="../slideLayouts/slideLayout9.xml"/><Relationship Id="rId1" Type="http://schemas.openxmlformats.org/officeDocument/2006/relationships/vmlDrawing" Target="../drawings/vmlDrawing2.vml"/><Relationship Id="rId6" Type="http://schemas.openxmlformats.org/officeDocument/2006/relationships/image" Target="../media/image9.png"/><Relationship Id="rId5" Type="http://schemas.openxmlformats.org/officeDocument/2006/relationships/image" Target="../media/image6.wmf"/><Relationship Id="rId4" Type="http://schemas.openxmlformats.org/officeDocument/2006/relationships/oleObject" Target="../embeddings/oleObject2.bin"/><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9.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84.png"/><Relationship Id="rId2" Type="http://schemas.openxmlformats.org/officeDocument/2006/relationships/slideLayout" Target="../slideLayouts/slideLayout9.xml"/><Relationship Id="rId1" Type="http://schemas.openxmlformats.org/officeDocument/2006/relationships/vmlDrawing" Target="../drawings/vmlDrawing10.vml"/><Relationship Id="rId6" Type="http://schemas.openxmlformats.org/officeDocument/2006/relationships/image" Target="../media/image82.wmf"/><Relationship Id="rId5" Type="http://schemas.openxmlformats.org/officeDocument/2006/relationships/oleObject" Target="../embeddings/oleObject15.bin"/><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6.bin"/><Relationship Id="rId7" Type="http://schemas.openxmlformats.org/officeDocument/2006/relationships/image" Target="../media/image92.png"/><Relationship Id="rId2" Type="http://schemas.openxmlformats.org/officeDocument/2006/relationships/slideLayout" Target="../slideLayouts/slideLayout11.xml"/><Relationship Id="rId1" Type="http://schemas.openxmlformats.org/officeDocument/2006/relationships/vmlDrawing" Target="../drawings/vmlDrawing11.v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wmf"/></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28.xml"/><Relationship Id="rId7" Type="http://schemas.openxmlformats.org/officeDocument/2006/relationships/image" Target="../media/image94.wmf"/><Relationship Id="rId2" Type="http://schemas.openxmlformats.org/officeDocument/2006/relationships/slideLayout" Target="../slideLayouts/slideLayout11.xml"/><Relationship Id="rId1" Type="http://schemas.openxmlformats.org/officeDocument/2006/relationships/vmlDrawing" Target="../drawings/vmlDrawing12.vml"/><Relationship Id="rId6" Type="http://schemas.openxmlformats.org/officeDocument/2006/relationships/oleObject" Target="../embeddings/oleObject18.bin"/><Relationship Id="rId5" Type="http://schemas.openxmlformats.org/officeDocument/2006/relationships/image" Target="../media/image93.wmf"/><Relationship Id="rId10" Type="http://schemas.openxmlformats.org/officeDocument/2006/relationships/image" Target="../media/image96.png"/><Relationship Id="rId4" Type="http://schemas.openxmlformats.org/officeDocument/2006/relationships/oleObject" Target="../embeddings/oleObject17.bin"/><Relationship Id="rId9" Type="http://schemas.openxmlformats.org/officeDocument/2006/relationships/image" Target="../media/image95.wmf"/></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1.xml"/><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101.png"/><Relationship Id="rId7" Type="http://schemas.openxmlformats.org/officeDocument/2006/relationships/oleObject" Target="../embeddings/oleObject21.bin"/><Relationship Id="rId2" Type="http://schemas.openxmlformats.org/officeDocument/2006/relationships/slideLayout" Target="../slideLayouts/slideLayout11.xml"/><Relationship Id="rId1" Type="http://schemas.openxmlformats.org/officeDocument/2006/relationships/vmlDrawing" Target="../drawings/vmlDrawing13.vml"/><Relationship Id="rId6" Type="http://schemas.openxmlformats.org/officeDocument/2006/relationships/image" Target="../media/image102.png"/><Relationship Id="rId5" Type="http://schemas.openxmlformats.org/officeDocument/2006/relationships/image" Target="../media/image103.wmf"/><Relationship Id="rId4" Type="http://schemas.openxmlformats.org/officeDocument/2006/relationships/oleObject" Target="../embeddings/oleObject20.bin"/></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112.wmf"/><Relationship Id="rId2" Type="http://schemas.openxmlformats.org/officeDocument/2006/relationships/slideLayout" Target="../slideLayouts/slideLayout11.xml"/><Relationship Id="rId1" Type="http://schemas.openxmlformats.org/officeDocument/2006/relationships/vmlDrawing" Target="../drawings/vmlDrawing14.vml"/><Relationship Id="rId6" Type="http://schemas.openxmlformats.org/officeDocument/2006/relationships/image" Target="../media/image93.wmf"/><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111.wmf"/><Relationship Id="rId4" Type="http://schemas.openxmlformats.org/officeDocument/2006/relationships/image" Target="../media/image109.wmf"/><Relationship Id="rId9" Type="http://schemas.openxmlformats.org/officeDocument/2006/relationships/oleObject" Target="../embeddings/oleObject25.bin"/></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8.xml"/><Relationship Id="rId1" Type="http://schemas.openxmlformats.org/officeDocument/2006/relationships/vmlDrawing" Target="../drawings/vmlDrawing15.vml"/><Relationship Id="rId6" Type="http://schemas.openxmlformats.org/officeDocument/2006/relationships/image" Target="../media/image115.wmf"/><Relationship Id="rId5" Type="http://schemas.openxmlformats.org/officeDocument/2006/relationships/oleObject" Target="../embeddings/oleObject28.bin"/><Relationship Id="rId4" Type="http://schemas.openxmlformats.org/officeDocument/2006/relationships/image" Target="../media/image114.wmf"/></Relationships>
</file>

<file path=ppt/slides/_rels/slide71.xml.rels><?xml version="1.0" encoding="UTF-8" standalone="yes"?>
<Relationships xmlns="http://schemas.openxmlformats.org/package/2006/relationships"><Relationship Id="rId8" Type="http://schemas.openxmlformats.org/officeDocument/2006/relationships/image" Target="../media/image116.w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8.xml"/><Relationship Id="rId1" Type="http://schemas.openxmlformats.org/officeDocument/2006/relationships/vmlDrawing" Target="../drawings/vmlDrawing16.vml"/><Relationship Id="rId6" Type="http://schemas.openxmlformats.org/officeDocument/2006/relationships/image" Target="../media/image115.wmf"/><Relationship Id="rId5" Type="http://schemas.openxmlformats.org/officeDocument/2006/relationships/oleObject" Target="../embeddings/oleObject28.bin"/><Relationship Id="rId4" Type="http://schemas.openxmlformats.org/officeDocument/2006/relationships/image" Target="../media/image114.wmf"/></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121.wmf"/><Relationship Id="rId3" Type="http://schemas.openxmlformats.org/officeDocument/2006/relationships/notesSlide" Target="../notesSlides/notesSlide32.xml"/><Relationship Id="rId7" Type="http://schemas.openxmlformats.org/officeDocument/2006/relationships/image" Target="../media/image118.wmf"/><Relationship Id="rId12" Type="http://schemas.openxmlformats.org/officeDocument/2006/relationships/oleObject" Target="../embeddings/oleObject34.bin"/><Relationship Id="rId2" Type="http://schemas.openxmlformats.org/officeDocument/2006/relationships/slideLayout" Target="../slideLayouts/slideLayout11.xml"/><Relationship Id="rId1" Type="http://schemas.openxmlformats.org/officeDocument/2006/relationships/vmlDrawing" Target="../drawings/vmlDrawing17.vml"/><Relationship Id="rId6" Type="http://schemas.openxmlformats.org/officeDocument/2006/relationships/oleObject" Target="../embeddings/oleObject31.bin"/><Relationship Id="rId11" Type="http://schemas.openxmlformats.org/officeDocument/2006/relationships/image" Target="../media/image120.wmf"/><Relationship Id="rId5" Type="http://schemas.openxmlformats.org/officeDocument/2006/relationships/image" Target="../media/image117.wmf"/><Relationship Id="rId15" Type="http://schemas.openxmlformats.org/officeDocument/2006/relationships/image" Target="../media/image123.png"/><Relationship Id="rId10" Type="http://schemas.openxmlformats.org/officeDocument/2006/relationships/oleObject" Target="../embeddings/oleObject33.bin"/><Relationship Id="rId4" Type="http://schemas.openxmlformats.org/officeDocument/2006/relationships/oleObject" Target="../embeddings/oleObject30.bin"/><Relationship Id="rId9" Type="http://schemas.openxmlformats.org/officeDocument/2006/relationships/image" Target="../media/image119.wmf"/><Relationship Id="rId14" Type="http://schemas.openxmlformats.org/officeDocument/2006/relationships/image" Target="../media/image122.png"/></Relationships>
</file>

<file path=ppt/slides/_rels/slide7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9.xml"/><Relationship Id="rId1" Type="http://schemas.openxmlformats.org/officeDocument/2006/relationships/slideLayout" Target="../slideLayouts/slideLayout11.xml"/><Relationship Id="rId4" Type="http://schemas.openxmlformats.org/officeDocument/2006/relationships/image" Target="../media/image13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1.xml"/><Relationship Id="rId1" Type="http://schemas.openxmlformats.org/officeDocument/2006/relationships/vmlDrawing" Target="../drawings/vmlDrawing18.vml"/><Relationship Id="rId5" Type="http://schemas.openxmlformats.org/officeDocument/2006/relationships/image" Target="../media/image133.png"/><Relationship Id="rId4" Type="http://schemas.openxmlformats.org/officeDocument/2006/relationships/image" Target="../media/image132.wmf"/></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notesSlide" Target="../notesSlides/notesSlide40.xml"/><Relationship Id="rId7" Type="http://schemas.openxmlformats.org/officeDocument/2006/relationships/oleObject" Target="../embeddings/oleObject37.bin"/><Relationship Id="rId2" Type="http://schemas.openxmlformats.org/officeDocument/2006/relationships/slideLayout" Target="../slideLayouts/slideLayout9.xml"/><Relationship Id="rId1" Type="http://schemas.openxmlformats.org/officeDocument/2006/relationships/vmlDrawing" Target="../drawings/vmlDrawing19.vml"/><Relationship Id="rId6" Type="http://schemas.openxmlformats.org/officeDocument/2006/relationships/image" Target="../media/image136.wmf"/><Relationship Id="rId5" Type="http://schemas.openxmlformats.org/officeDocument/2006/relationships/oleObject" Target="../embeddings/oleObject36.bin"/><Relationship Id="rId10" Type="http://schemas.openxmlformats.org/officeDocument/2006/relationships/image" Target="../media/image140.png"/><Relationship Id="rId4" Type="http://schemas.openxmlformats.org/officeDocument/2006/relationships/image" Target="../media/image138.png"/><Relationship Id="rId9" Type="http://schemas.openxmlformats.org/officeDocument/2006/relationships/image" Target="../media/image139.png"/></Relationships>
</file>

<file path=ppt/slides/_rels/slide8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5.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image" Target="../media/image15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457200" y="215371"/>
            <a:ext cx="8228707" cy="984808"/>
          </a:xfrm>
        </p:spPr>
        <p:txBody>
          <a:bodyPr anchor="ctr"/>
          <a:lstStyle/>
          <a:p>
            <a:r>
              <a:rPr lang="en-US" sz="3000" dirty="0">
                <a:solidFill>
                  <a:schemeClr val="tx2"/>
                </a:solidFill>
              </a:rPr>
              <a:t>Chemistry: An Introduction to General, Organic, and Biological Chemistry</a:t>
            </a:r>
            <a:endParaRPr lang="en-US" sz="3000" dirty="0">
              <a:cs typeface="Times New Roman" panose="02020603050405020304" pitchFamily="18" charset="0"/>
            </a:endParaRPr>
          </a:p>
        </p:txBody>
      </p:sp>
      <p:sp>
        <p:nvSpPr>
          <p:cNvPr id="3" name="Text Placeholder 2">
            <a:extLst>
              <a:ext uri="{C183D7F6-B498-43B3-948B-1728B52AA6E4}">
                <adec:decorative xmlns:adec="http://schemas.microsoft.com/office/drawing/2017/decorative" val="1"/>
              </a:ext>
            </a:extLst>
          </p:cNvPr>
          <p:cNvSpPr>
            <a:spLocks noGrp="1"/>
          </p:cNvSpPr>
          <p:nvPr>
            <p:ph type="body" idx="1"/>
          </p:nvPr>
        </p:nvSpPr>
        <p:spPr>
          <a:xfrm>
            <a:off x="457200" y="1307640"/>
            <a:ext cx="8229600" cy="369870"/>
          </a:xfrm>
        </p:spPr>
        <p:txBody>
          <a:bodyPr anchor="ctr"/>
          <a:lstStyle/>
          <a:p>
            <a:r>
              <a:rPr lang="en-US" dirty="0">
                <a:solidFill>
                  <a:schemeClr val="tx2"/>
                </a:solidFill>
                <a:latin typeface="+mn-lt"/>
              </a:rPr>
              <a:t>Thirteenth</a:t>
            </a:r>
            <a:r>
              <a:rPr lang="en-US" dirty="0">
                <a:latin typeface="+mn-lt"/>
                <a:cs typeface="Times New Roman" panose="02020603050405020304" pitchFamily="18" charset="0"/>
              </a:rPr>
              <a:t> Edition</a:t>
            </a:r>
            <a:endParaRPr lang="en-US" dirty="0">
              <a:latin typeface="+mn-lt"/>
            </a:endParaRPr>
          </a:p>
        </p:txBody>
      </p:sp>
      <p:sp>
        <p:nvSpPr>
          <p:cNvPr id="4" name="Text Placeholder 3">
            <a:extLst>
              <a:ext uri="{C183D7F6-B498-43B3-948B-1728B52AA6E4}">
                <adec:decorative xmlns:adec="http://schemas.microsoft.com/office/drawing/2017/decorative" val="1"/>
              </a:ext>
            </a:extLst>
          </p:cNvPr>
          <p:cNvSpPr>
            <a:spLocks noGrp="1"/>
          </p:cNvSpPr>
          <p:nvPr>
            <p:ph type="body" idx="2"/>
          </p:nvPr>
        </p:nvSpPr>
        <p:spPr>
          <a:xfrm>
            <a:off x="5029200" y="2346384"/>
            <a:ext cx="3657600" cy="905769"/>
          </a:xfrm>
        </p:spPr>
        <p:txBody>
          <a:bodyPr/>
          <a:lstStyle/>
          <a:p>
            <a:pPr lvl="0" algn="ctr"/>
            <a:r>
              <a:rPr lang="en-US" b="1" dirty="0">
                <a:latin typeface="+mn-lt"/>
              </a:rPr>
              <a:t>Chapter 14</a:t>
            </a:r>
          </a:p>
        </p:txBody>
      </p:sp>
      <p:sp>
        <p:nvSpPr>
          <p:cNvPr id="5" name="Text Placeholder 4">
            <a:extLst>
              <a:ext uri="{C183D7F6-B498-43B3-948B-1728B52AA6E4}">
                <adec:decorative xmlns:adec="http://schemas.microsoft.com/office/drawing/2017/decorative" val="1"/>
              </a:ext>
            </a:extLst>
          </p:cNvPr>
          <p:cNvSpPr>
            <a:spLocks noGrp="1"/>
          </p:cNvSpPr>
          <p:nvPr>
            <p:ph type="body" idx="3"/>
          </p:nvPr>
        </p:nvSpPr>
        <p:spPr>
          <a:xfrm>
            <a:off x="5029200" y="3409979"/>
            <a:ext cx="3657600" cy="950360"/>
          </a:xfrm>
        </p:spPr>
        <p:txBody>
          <a:bodyPr/>
          <a:lstStyle/>
          <a:p>
            <a:pPr lvl="0" algn="ctr">
              <a:buSzPct val="25000"/>
            </a:pPr>
            <a:r>
              <a:rPr lang="en-IN" dirty="0">
                <a:latin typeface="+mn-lt"/>
              </a:rPr>
              <a:t>Carboxylic Acids, Esters, Amines, and Amides</a:t>
            </a:r>
            <a:endParaRPr lang="en-US" dirty="0">
              <a:latin typeface="+mn-lt"/>
            </a:endParaRPr>
          </a:p>
        </p:txBody>
      </p:sp>
      <p:pic>
        <p:nvPicPr>
          <p:cNvPr id="7" name="Picture 6" descr="Front Cover: Chemistry: An Introduction to General, Organic, and Biological Chemistry Thirteenth Edition by Timberlak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727" y="1784971"/>
            <a:ext cx="3329141" cy="4495987"/>
          </a:xfrm>
          <a:prstGeom prst="rect">
            <a:avLst/>
          </a:prstGeom>
          <a:ln>
            <a:solidFill>
              <a:schemeClr val="tx1"/>
            </a:solidFill>
          </a:ln>
        </p:spPr>
      </p:pic>
      <p:sp>
        <p:nvSpPr>
          <p:cNvPr id="6" name="Text Placeholder 5">
            <a:extLst>
              <a:ext uri="{C183D7F6-B498-43B3-948B-1728B52AA6E4}">
                <adec:decorative xmlns:adec="http://schemas.microsoft.com/office/drawing/2017/decorative" val="1"/>
              </a:ext>
            </a:extLst>
          </p:cNvPr>
          <p:cNvSpPr>
            <a:spLocks noGrp="1"/>
          </p:cNvSpPr>
          <p:nvPr>
            <p:ph type="body" idx="13"/>
          </p:nvPr>
        </p:nvSpPr>
        <p:spPr>
          <a:xfrm>
            <a:off x="2650837" y="6438783"/>
            <a:ext cx="6035070" cy="419217"/>
          </a:xfrm>
        </p:spPr>
        <p:txBody>
          <a:bodyPr anchor="ctr"/>
          <a:lstStyle/>
          <a:p>
            <a:pPr algn="r"/>
            <a:r>
              <a:rPr lang="en-US" altLang="en-US" sz="1200" dirty="0">
                <a:solidFill>
                  <a:schemeClr val="tx1"/>
                </a:solidFill>
                <a:latin typeface="Verdana"/>
                <a:ea typeface="Verdana" panose="020B0604030504040204" pitchFamily="34" charset="0"/>
                <a:cs typeface="Verdana" panose="020B0604030504040204" pitchFamily="34" charset="0"/>
              </a:rPr>
              <a:t>Copyright © 2018, 2015, 2012 Pearson Education, Inc. All Rights Reserved</a:t>
            </a:r>
          </a:p>
        </p:txBody>
      </p:sp>
      <p:pic>
        <p:nvPicPr>
          <p:cNvPr id="8" name="Picture Placeholder 21" descr="Pearson Logo">
            <a:extLst>
              <a:ext uri="{FF2B5EF4-FFF2-40B4-BE49-F238E27FC236}">
                <a16:creationId xmlns:a16="http://schemas.microsoft.com/office/drawing/2014/main" id="{463657D3-0029-4FB6-A24C-CAB832988B4E}"/>
              </a:ext>
            </a:extLst>
          </p:cNvPr>
          <p:cNvPicPr>
            <a:picLocks noChangeAspect="1"/>
          </p:cNvPicPr>
          <p:nvPr/>
        </p:nvPicPr>
        <p:blipFill>
          <a:blip r:embed="rId4"/>
          <a:srcRect t="22152" b="22152"/>
          <a:stretch>
            <a:fillRect/>
          </a:stretch>
        </p:blipFill>
        <p:spPr>
          <a:xfrm>
            <a:off x="315677" y="6420639"/>
            <a:ext cx="1176574" cy="296443"/>
          </a:xfrm>
          <a:prstGeom prst="rect">
            <a:avLst/>
          </a:prstGeom>
        </p:spPr>
      </p:pic>
    </p:spTree>
    <p:extLst>
      <p:ext uri="{BB962C8B-B14F-4D97-AF65-F5344CB8AC3E}">
        <p14:creationId xmlns:p14="http://schemas.microsoft.com/office/powerpoint/2010/main" val="704610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B135-6644-4F14-8F92-1F8E54F42C2F}"/>
              </a:ext>
            </a:extLst>
          </p:cNvPr>
          <p:cNvSpPr>
            <a:spLocks noGrp="1"/>
          </p:cNvSpPr>
          <p:nvPr>
            <p:ph type="title"/>
          </p:nvPr>
        </p:nvSpPr>
        <p:spPr/>
        <p:txBody>
          <a:bodyPr/>
          <a:lstStyle/>
          <a:p>
            <a:r>
              <a:rPr lang="en-IN" dirty="0"/>
              <a:t>Naming Carboxylic Acids </a:t>
            </a:r>
            <a:r>
              <a:rPr lang="en-IN" sz="2000" b="0" dirty="0"/>
              <a:t>(3 of 3)</a:t>
            </a:r>
            <a:endParaRPr lang="en-IN" dirty="0"/>
          </a:p>
        </p:txBody>
      </p:sp>
      <p:sp>
        <p:nvSpPr>
          <p:cNvPr id="4" name="Content Placeholder 3">
            <a:extLst>
              <a:ext uri="{FF2B5EF4-FFF2-40B4-BE49-F238E27FC236}">
                <a16:creationId xmlns:a16="http://schemas.microsoft.com/office/drawing/2014/main" id="{4A4CE4A1-CEB4-4566-A697-36639AAD4A15}"/>
              </a:ext>
            </a:extLst>
          </p:cNvPr>
          <p:cNvSpPr>
            <a:spLocks noGrp="1"/>
          </p:cNvSpPr>
          <p:nvPr>
            <p:ph sz="quarter" idx="14"/>
          </p:nvPr>
        </p:nvSpPr>
        <p:spPr>
          <a:xfrm>
            <a:off x="457200" y="1554205"/>
            <a:ext cx="4187371" cy="811624"/>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 for the following carboxylic acid:</a:t>
            </a:r>
          </a:p>
        </p:txBody>
      </p:sp>
      <p:pic>
        <p:nvPicPr>
          <p:cNvPr id="7" name="Content Placeholder 6" descr="In the zigzag chain, the carbons are number 5 through 1 from left to right.">
            <a:extLst>
              <a:ext uri="{FF2B5EF4-FFF2-40B4-BE49-F238E27FC236}">
                <a16:creationId xmlns:a16="http://schemas.microsoft.com/office/drawing/2014/main" id="{EFDBD26F-AFB9-4A8B-8FF7-D90DD2BB8C66}"/>
              </a:ext>
            </a:extLst>
          </p:cNvPr>
          <p:cNvPicPr>
            <a:picLocks noGrp="1" noChangeAspect="1"/>
          </p:cNvPicPr>
          <p:nvPr>
            <p:ph sz="quarter" idx="15"/>
          </p:nvPr>
        </p:nvPicPr>
        <p:blipFill>
          <a:blip r:embed="rId2"/>
          <a:stretch>
            <a:fillRect/>
          </a:stretch>
        </p:blipFill>
        <p:spPr>
          <a:xfrm>
            <a:off x="5792400" y="1843200"/>
            <a:ext cx="2740132" cy="1850400"/>
          </a:xfrm>
          <a:prstGeom prst="rect">
            <a:avLst/>
          </a:prstGeom>
        </p:spPr>
      </p:pic>
      <p:sp>
        <p:nvSpPr>
          <p:cNvPr id="3" name="Content Placeholder 2">
            <a:extLst>
              <a:ext uri="{FF2B5EF4-FFF2-40B4-BE49-F238E27FC236}">
                <a16:creationId xmlns:a16="http://schemas.microsoft.com/office/drawing/2014/main" id="{D68C306A-CA76-4290-A2FC-93BA0C3E9DF2}"/>
              </a:ext>
            </a:extLst>
          </p:cNvPr>
          <p:cNvSpPr>
            <a:spLocks noGrp="1"/>
          </p:cNvSpPr>
          <p:nvPr>
            <p:ph sz="quarter" idx="16"/>
          </p:nvPr>
        </p:nvSpPr>
        <p:spPr>
          <a:xfrm>
            <a:off x="457200" y="3939099"/>
            <a:ext cx="8352971" cy="1358616"/>
          </a:xfrm>
        </p:spPr>
        <p:txBody>
          <a:bodyPr/>
          <a:lstStyle/>
          <a:p>
            <a:pPr marL="0" indent="0">
              <a:buNone/>
            </a:pPr>
            <a:r>
              <a:rPr lang="en-US" sz="2400" b="1" dirty="0">
                <a:solidFill>
                  <a:schemeClr val="tx1"/>
                </a:solidFill>
                <a:ea typeface="ＭＳ Ｐゴシック" pitchFamily="34" charset="-128"/>
                <a:cs typeface="Times New Roman" pitchFamily="18" charset="0"/>
              </a:rPr>
              <a:t>Step 2</a:t>
            </a:r>
            <a:r>
              <a:rPr lang="en-US" sz="2400" dirty="0">
                <a:solidFill>
                  <a:schemeClr val="tx1"/>
                </a:solidFill>
                <a:ea typeface="ＭＳ Ｐゴシック" pitchFamily="34" charset="-128"/>
                <a:cs typeface="Times New Roman" pitchFamily="18" charset="0"/>
              </a:rPr>
              <a:t> </a:t>
            </a:r>
            <a:r>
              <a:rPr lang="en-IN" sz="2400" b="1" dirty="0">
                <a:solidFill>
                  <a:schemeClr val="tx1"/>
                </a:solidFill>
                <a:ea typeface="ＭＳ Ｐゴシック" pitchFamily="34" charset="-128"/>
                <a:cs typeface="Times New Roman" pitchFamily="18" charset="0"/>
              </a:rPr>
              <a:t>Name and number any substituents by counting the carboxyl group as carbon 1.</a:t>
            </a:r>
            <a:endParaRPr lang="en-US" sz="2400" b="1" dirty="0">
              <a:solidFill>
                <a:schemeClr val="tx1"/>
              </a:solidFill>
              <a:ea typeface="ＭＳ Ｐゴシック" pitchFamily="34" charset="-128"/>
              <a:cs typeface="Times New Roman" pitchFamily="18" charset="0"/>
            </a:endParaRPr>
          </a:p>
          <a:p>
            <a:pPr marL="1147763" indent="-1147763">
              <a:buNone/>
            </a:pPr>
            <a:r>
              <a:rPr lang="en-IN" sz="2400" dirty="0">
                <a:solidFill>
                  <a:schemeClr val="tx1"/>
                </a:solidFill>
              </a:rPr>
              <a:t>2-methylpentanoic acid</a:t>
            </a:r>
          </a:p>
        </p:txBody>
      </p:sp>
    </p:spTree>
    <p:extLst>
      <p:ext uri="{BB962C8B-B14F-4D97-AF65-F5344CB8AC3E}">
        <p14:creationId xmlns:p14="http://schemas.microsoft.com/office/powerpoint/2010/main" val="332117966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A959A-B8AC-4653-9C7B-EA15EA6985E8}"/>
              </a:ext>
            </a:extLst>
          </p:cNvPr>
          <p:cNvSpPr>
            <a:spLocks noGrp="1"/>
          </p:cNvSpPr>
          <p:nvPr>
            <p:ph type="title"/>
          </p:nvPr>
        </p:nvSpPr>
        <p:spPr/>
        <p:txBody>
          <a:bodyPr/>
          <a:lstStyle/>
          <a:p>
            <a:r>
              <a:rPr lang="en-IN" dirty="0"/>
              <a:t>Base Hydrolysis of Amides </a:t>
            </a:r>
            <a:r>
              <a:rPr lang="en-IN" sz="2000" b="0" dirty="0"/>
              <a:t>(2 of 2)</a:t>
            </a:r>
            <a:endParaRPr lang="en-IN" dirty="0"/>
          </a:p>
        </p:txBody>
      </p:sp>
      <p:sp>
        <p:nvSpPr>
          <p:cNvPr id="3" name="Content Placeholder 2">
            <a:extLst>
              <a:ext uri="{FF2B5EF4-FFF2-40B4-BE49-F238E27FC236}">
                <a16:creationId xmlns:a16="http://schemas.microsoft.com/office/drawing/2014/main" id="{4A02E6DC-C7B6-4391-BE26-B26CD8B5AE40}"/>
              </a:ext>
            </a:extLst>
          </p:cNvPr>
          <p:cNvSpPr>
            <a:spLocks noGrp="1"/>
          </p:cNvSpPr>
          <p:nvPr>
            <p:ph sz="quarter" idx="13"/>
          </p:nvPr>
        </p:nvSpPr>
        <p:spPr>
          <a:xfrm>
            <a:off x="457200" y="1556327"/>
            <a:ext cx="8229600" cy="2057028"/>
          </a:xfrm>
        </p:spPr>
        <p:txBody>
          <a:bodyPr/>
          <a:lstStyle/>
          <a:p>
            <a:pPr marL="432" indent="0">
              <a:buNone/>
            </a:pPr>
            <a:r>
              <a:rPr lang="en-IN" sz="2400" dirty="0"/>
              <a:t>Draw the condensed structural formulas for the products from the hydrolysis of </a:t>
            </a:r>
            <a:r>
              <a:rPr lang="en-IN" sz="2400" i="1" dirty="0"/>
              <a:t>N</a:t>
            </a:r>
            <a:r>
              <a:rPr lang="en-IN" sz="2400" dirty="0"/>
              <a:t>-</a:t>
            </a:r>
            <a:r>
              <a:rPr lang="en-IN" sz="2400" dirty="0" err="1"/>
              <a:t>methylpentanamide</a:t>
            </a:r>
            <a:r>
              <a:rPr lang="en-IN" sz="2400" dirty="0"/>
              <a:t> with N</a:t>
            </a:r>
            <a:r>
              <a:rPr lang="en-IN" sz="100" dirty="0"/>
              <a:t> </a:t>
            </a:r>
            <a:r>
              <a:rPr lang="en-IN" sz="2400" dirty="0"/>
              <a:t>a</a:t>
            </a:r>
            <a:r>
              <a:rPr lang="en-IN" sz="100" dirty="0"/>
              <a:t> </a:t>
            </a:r>
            <a:r>
              <a:rPr lang="en-IN" sz="2400" dirty="0"/>
              <a:t>O</a:t>
            </a:r>
            <a:r>
              <a:rPr lang="en-IN" sz="100" dirty="0"/>
              <a:t> </a:t>
            </a:r>
            <a:r>
              <a:rPr lang="en-IN" sz="2400" dirty="0"/>
              <a:t>H.</a:t>
            </a:r>
          </a:p>
          <a:p>
            <a:pPr marL="432" indent="0">
              <a:buNone/>
            </a:pPr>
            <a:r>
              <a:rPr lang="en-IN" sz="2400" dirty="0"/>
              <a:t>In the base hydrolysis of the amide, the amide bond is broken between the carboxyl carbon atom and the nitrogen atom. The products are the carboxylate salt and an amine</a:t>
            </a:r>
          </a:p>
        </p:txBody>
      </p:sp>
      <p:pic>
        <p:nvPicPr>
          <p:cNvPr id="5" name="Content Placeholder 4" descr="The condensed structures of N methylpentanamide, sodium pentanoate, and methylamine are as follows.  For long description in Notes pane, press F6.">
            <a:extLst>
              <a:ext uri="{FF2B5EF4-FFF2-40B4-BE49-F238E27FC236}">
                <a16:creationId xmlns:a16="http://schemas.microsoft.com/office/drawing/2014/main" id="{93372613-C329-4396-91A4-96827C9449EB}"/>
              </a:ext>
            </a:extLst>
          </p:cNvPr>
          <p:cNvPicPr>
            <a:picLocks noGrp="1" noChangeAspect="1"/>
          </p:cNvPicPr>
          <p:nvPr>
            <p:ph sz="quarter" idx="14"/>
          </p:nvPr>
        </p:nvPicPr>
        <p:blipFill>
          <a:blip r:embed="rId3"/>
          <a:stretch>
            <a:fillRect/>
          </a:stretch>
        </p:blipFill>
        <p:spPr>
          <a:xfrm>
            <a:off x="1578604" y="4079475"/>
            <a:ext cx="5986791" cy="1889924"/>
          </a:xfrm>
          <a:prstGeom prst="rect">
            <a:avLst/>
          </a:prstGeom>
        </p:spPr>
      </p:pic>
    </p:spTree>
    <p:extLst>
      <p:ext uri="{BB962C8B-B14F-4D97-AF65-F5344CB8AC3E}">
        <p14:creationId xmlns:p14="http://schemas.microsoft.com/office/powerpoint/2010/main" val="22112994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62500"/>
            <a:ext cx="7934632" cy="443280"/>
          </a:xfrm>
        </p:spPr>
        <p:txBody>
          <a:bodyPr/>
          <a:lstStyle/>
          <a:p>
            <a:pPr marL="432" indent="0">
              <a:buNone/>
            </a:pPr>
            <a:r>
              <a:rPr lang="en-IN" sz="2400" dirty="0"/>
              <a:t>Draw the condensed structural formulas for the following:</a:t>
            </a:r>
          </a:p>
        </p:txBody>
      </p:sp>
      <p:sp>
        <p:nvSpPr>
          <p:cNvPr id="5" name="Content Placeholder 4">
            <a:extLst>
              <a:ext uri="{FF2B5EF4-FFF2-40B4-BE49-F238E27FC236}">
                <a16:creationId xmlns:a16="http://schemas.microsoft.com/office/drawing/2014/main" id="{0270C73E-AC2D-4EEA-986F-7B081521CB32}"/>
              </a:ext>
            </a:extLst>
          </p:cNvPr>
          <p:cNvSpPr>
            <a:spLocks noGrp="1"/>
          </p:cNvSpPr>
          <p:nvPr>
            <p:ph sz="quarter" idx="15"/>
          </p:nvPr>
        </p:nvSpPr>
        <p:spPr>
          <a:xfrm>
            <a:off x="457200" y="2754540"/>
            <a:ext cx="2389239" cy="426566"/>
          </a:xfrm>
        </p:spPr>
        <p:txBody>
          <a:bodyPr/>
          <a:lstStyle/>
          <a:p>
            <a:pPr marL="432" indent="0">
              <a:buNone/>
            </a:pPr>
            <a:r>
              <a:rPr lang="en-US" sz="2400" dirty="0">
                <a:solidFill>
                  <a:schemeClr val="tx2"/>
                </a:solidFill>
              </a:rPr>
              <a:t>A. </a:t>
            </a:r>
            <a:r>
              <a:rPr lang="en-US" sz="2400" dirty="0" err="1"/>
              <a:t>pentanamide</a:t>
            </a:r>
            <a:endParaRPr lang="en-IN" sz="2400" dirty="0"/>
          </a:p>
        </p:txBody>
      </p:sp>
      <p:sp>
        <p:nvSpPr>
          <p:cNvPr id="6" name="Content Placeholder 5">
            <a:extLst>
              <a:ext uri="{FF2B5EF4-FFF2-40B4-BE49-F238E27FC236}">
                <a16:creationId xmlns:a16="http://schemas.microsoft.com/office/drawing/2014/main" id="{549C409D-DBA5-4837-B54A-DA9184D18B05}"/>
              </a:ext>
            </a:extLst>
          </p:cNvPr>
          <p:cNvSpPr>
            <a:spLocks noGrp="1"/>
          </p:cNvSpPr>
          <p:nvPr>
            <p:ph sz="quarter" idx="17"/>
          </p:nvPr>
        </p:nvSpPr>
        <p:spPr>
          <a:xfrm>
            <a:off x="454673" y="4034137"/>
            <a:ext cx="2966954" cy="427447"/>
          </a:xfrm>
        </p:spPr>
        <p:txBody>
          <a:bodyPr/>
          <a:lstStyle/>
          <a:p>
            <a:pPr marL="432" indent="0">
              <a:buNone/>
            </a:pPr>
            <a:r>
              <a:rPr lang="en-IN" sz="2400" dirty="0">
                <a:solidFill>
                  <a:schemeClr val="tx2"/>
                </a:solidFill>
              </a:rPr>
              <a:t>B. </a:t>
            </a:r>
            <a:r>
              <a:rPr lang="en-IN" sz="2400" i="1" dirty="0"/>
              <a:t>N</a:t>
            </a:r>
            <a:r>
              <a:rPr lang="en-IN" sz="2400" dirty="0"/>
              <a:t>-</a:t>
            </a:r>
            <a:r>
              <a:rPr lang="en-IN" sz="2400" dirty="0" err="1"/>
              <a:t>ethylbenzamide</a:t>
            </a:r>
            <a:endParaRPr lang="en-IN" sz="2400" dirty="0"/>
          </a:p>
        </p:txBody>
      </p:sp>
    </p:spTree>
    <p:extLst>
      <p:ext uri="{BB962C8B-B14F-4D97-AF65-F5344CB8AC3E}">
        <p14:creationId xmlns:p14="http://schemas.microsoft.com/office/powerpoint/2010/main" val="12710378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62500"/>
            <a:ext cx="7934632" cy="443280"/>
          </a:xfrm>
        </p:spPr>
        <p:txBody>
          <a:bodyPr/>
          <a:lstStyle/>
          <a:p>
            <a:pPr marL="432" indent="0">
              <a:buNone/>
            </a:pPr>
            <a:r>
              <a:rPr lang="en-IN" sz="2400" dirty="0"/>
              <a:t>Draw the condensed structural formulas for the following:</a:t>
            </a:r>
          </a:p>
        </p:txBody>
      </p:sp>
      <p:sp>
        <p:nvSpPr>
          <p:cNvPr id="5" name="Content Placeholder 4">
            <a:extLst>
              <a:ext uri="{FF2B5EF4-FFF2-40B4-BE49-F238E27FC236}">
                <a16:creationId xmlns:a16="http://schemas.microsoft.com/office/drawing/2014/main" id="{0270C73E-AC2D-4EEA-986F-7B081521CB32}"/>
              </a:ext>
            </a:extLst>
          </p:cNvPr>
          <p:cNvSpPr>
            <a:spLocks noGrp="1"/>
          </p:cNvSpPr>
          <p:nvPr>
            <p:ph sz="quarter" idx="15"/>
          </p:nvPr>
        </p:nvSpPr>
        <p:spPr>
          <a:xfrm>
            <a:off x="457200" y="2754540"/>
            <a:ext cx="2389239" cy="426566"/>
          </a:xfrm>
        </p:spPr>
        <p:txBody>
          <a:bodyPr/>
          <a:lstStyle/>
          <a:p>
            <a:pPr marL="432" indent="0">
              <a:buNone/>
            </a:pPr>
            <a:r>
              <a:rPr lang="en-US" sz="2400" dirty="0">
                <a:solidFill>
                  <a:schemeClr val="tx2"/>
                </a:solidFill>
              </a:rPr>
              <a:t>A. </a:t>
            </a:r>
            <a:r>
              <a:rPr lang="en-US" sz="2400" dirty="0" err="1"/>
              <a:t>pentanamide</a:t>
            </a:r>
            <a:endParaRPr lang="en-IN" sz="2400" dirty="0"/>
          </a:p>
        </p:txBody>
      </p:sp>
      <p:pic>
        <p:nvPicPr>
          <p:cNvPr id="17" name="Content Placeholder 16" descr="C H 3, single bond, C H 2, single bond, C H 2, single bond, C H 2, single bond, C, single bond, N H 2. The fifth C is double bonded to O above.">
            <a:extLst>
              <a:ext uri="{FF2B5EF4-FFF2-40B4-BE49-F238E27FC236}">
                <a16:creationId xmlns:a16="http://schemas.microsoft.com/office/drawing/2014/main" id="{D7D470A5-D793-46CC-A2FC-4CCBF47E66FC}"/>
              </a:ext>
            </a:extLst>
          </p:cNvPr>
          <p:cNvPicPr>
            <a:picLocks noGrp="1" noChangeAspect="1"/>
          </p:cNvPicPr>
          <p:nvPr>
            <p:ph sz="quarter" idx="16"/>
          </p:nvPr>
        </p:nvPicPr>
        <p:blipFill>
          <a:blip r:embed="rId2"/>
          <a:stretch>
            <a:fillRect/>
          </a:stretch>
        </p:blipFill>
        <p:spPr>
          <a:xfrm>
            <a:off x="4009849" y="2713402"/>
            <a:ext cx="4067193" cy="877454"/>
          </a:xfrm>
          <a:prstGeom prst="rect">
            <a:avLst/>
          </a:prstGeom>
        </p:spPr>
      </p:pic>
      <p:sp>
        <p:nvSpPr>
          <p:cNvPr id="6" name="Content Placeholder 5">
            <a:extLst>
              <a:ext uri="{FF2B5EF4-FFF2-40B4-BE49-F238E27FC236}">
                <a16:creationId xmlns:a16="http://schemas.microsoft.com/office/drawing/2014/main" id="{549C409D-DBA5-4837-B54A-DA9184D18B05}"/>
              </a:ext>
            </a:extLst>
          </p:cNvPr>
          <p:cNvSpPr>
            <a:spLocks noGrp="1"/>
          </p:cNvSpPr>
          <p:nvPr>
            <p:ph sz="quarter" idx="17"/>
          </p:nvPr>
        </p:nvSpPr>
        <p:spPr>
          <a:xfrm>
            <a:off x="454673" y="4034137"/>
            <a:ext cx="2966954" cy="427447"/>
          </a:xfrm>
        </p:spPr>
        <p:txBody>
          <a:bodyPr/>
          <a:lstStyle/>
          <a:p>
            <a:pPr marL="432" indent="0">
              <a:buNone/>
            </a:pPr>
            <a:r>
              <a:rPr lang="en-IN" sz="2400" dirty="0">
                <a:solidFill>
                  <a:schemeClr val="tx2"/>
                </a:solidFill>
              </a:rPr>
              <a:t>B. </a:t>
            </a:r>
            <a:r>
              <a:rPr lang="en-IN" sz="2400" i="1" dirty="0"/>
              <a:t>N</a:t>
            </a:r>
            <a:r>
              <a:rPr lang="en-IN" sz="2400" dirty="0"/>
              <a:t>-</a:t>
            </a:r>
            <a:r>
              <a:rPr lang="en-IN" sz="2400" dirty="0" err="1"/>
              <a:t>ethylbenzamide</a:t>
            </a:r>
            <a:endParaRPr lang="en-IN" sz="2400" dirty="0"/>
          </a:p>
        </p:txBody>
      </p:sp>
      <p:pic>
        <p:nvPicPr>
          <p:cNvPr id="18" name="Content Placeholder 17" descr="Benzene ring. C 1 is single bonded to C. C is double bonded to O above. C is single bonded to N H, single bond, C H 2, single bond, C H 3, to the right.">
            <a:extLst>
              <a:ext uri="{FF2B5EF4-FFF2-40B4-BE49-F238E27FC236}">
                <a16:creationId xmlns:a16="http://schemas.microsoft.com/office/drawing/2014/main" id="{A3B9CB4E-F2FE-4770-BF6A-09622138B9DF}"/>
              </a:ext>
            </a:extLst>
          </p:cNvPr>
          <p:cNvPicPr>
            <a:picLocks noGrp="1" noChangeAspect="1"/>
          </p:cNvPicPr>
          <p:nvPr>
            <p:ph sz="quarter" idx="18"/>
          </p:nvPr>
        </p:nvPicPr>
        <p:blipFill>
          <a:blip r:embed="rId3"/>
          <a:stretch>
            <a:fillRect/>
          </a:stretch>
        </p:blipFill>
        <p:spPr>
          <a:xfrm>
            <a:off x="4008746" y="4076432"/>
            <a:ext cx="2944607" cy="2037644"/>
          </a:xfrm>
          <a:prstGeom prst="rect">
            <a:avLst/>
          </a:prstGeom>
        </p:spPr>
      </p:pic>
    </p:spTree>
    <p:extLst>
      <p:ext uri="{BB962C8B-B14F-4D97-AF65-F5344CB8AC3E}">
        <p14:creationId xmlns:p14="http://schemas.microsoft.com/office/powerpoint/2010/main" val="21839767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8BD08-B6E6-4B64-B4CA-EC6B0CC69376}"/>
              </a:ext>
            </a:extLst>
          </p:cNvPr>
          <p:cNvSpPr>
            <a:spLocks noGrp="1"/>
          </p:cNvSpPr>
          <p:nvPr>
            <p:ph type="title"/>
          </p:nvPr>
        </p:nvSpPr>
        <p:spPr/>
        <p:txBody>
          <a:bodyPr/>
          <a:lstStyle/>
          <a:p>
            <a:r>
              <a:rPr lang="en-IN" sz="3400" dirty="0"/>
              <a:t>Carboxylic Acids, Esters, Amines, and Amides—Concept Map</a:t>
            </a:r>
          </a:p>
        </p:txBody>
      </p:sp>
      <p:pic>
        <p:nvPicPr>
          <p:cNvPr id="4" name="Content Placeholder 3" descr="Amines have a nitrogen atom bonded to alkyl or aromatic groups. For long description in Notes pane, press F6.">
            <a:extLst>
              <a:ext uri="{FF2B5EF4-FFF2-40B4-BE49-F238E27FC236}">
                <a16:creationId xmlns:a16="http://schemas.microsoft.com/office/drawing/2014/main" id="{2DAC4BFD-57A9-45B0-9AB0-16981B79D4F8}"/>
              </a:ext>
            </a:extLst>
          </p:cNvPr>
          <p:cNvPicPr>
            <a:picLocks noGrp="1" noChangeAspect="1"/>
          </p:cNvPicPr>
          <p:nvPr>
            <p:ph sz="quarter" idx="13"/>
          </p:nvPr>
        </p:nvPicPr>
        <p:blipFill>
          <a:blip r:embed="rId3"/>
          <a:stretch>
            <a:fillRect/>
          </a:stretch>
        </p:blipFill>
        <p:spPr>
          <a:xfrm>
            <a:off x="1238580" y="1751724"/>
            <a:ext cx="6666841" cy="4253842"/>
          </a:xfrm>
          <a:prstGeom prst="rect">
            <a:avLst/>
          </a:prstGeom>
        </p:spPr>
      </p:pic>
    </p:spTree>
    <p:extLst>
      <p:ext uri="{BB962C8B-B14F-4D97-AF65-F5344CB8AC3E}">
        <p14:creationId xmlns:p14="http://schemas.microsoft.com/office/powerpoint/2010/main" val="1173883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B135-6644-4F14-8F92-1F8E54F42C2F}"/>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4A4CE4A1-CEB4-4566-A697-36639AAD4A15}"/>
              </a:ext>
            </a:extLst>
          </p:cNvPr>
          <p:cNvSpPr>
            <a:spLocks noGrp="1"/>
          </p:cNvSpPr>
          <p:nvPr>
            <p:ph sz="quarter" idx="14"/>
          </p:nvPr>
        </p:nvSpPr>
        <p:spPr>
          <a:xfrm>
            <a:off x="457200" y="1554205"/>
            <a:ext cx="6146800" cy="419738"/>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names of each compound.</a:t>
            </a:r>
          </a:p>
        </p:txBody>
      </p:sp>
      <p:sp>
        <p:nvSpPr>
          <p:cNvPr id="5" name="Content Placeholder 4">
            <a:extLst>
              <a:ext uri="{FF2B5EF4-FFF2-40B4-BE49-F238E27FC236}">
                <a16:creationId xmlns:a16="http://schemas.microsoft.com/office/drawing/2014/main" id="{8419D201-A98F-4687-8C5F-04F44D34171E}"/>
              </a:ext>
            </a:extLst>
          </p:cNvPr>
          <p:cNvSpPr>
            <a:spLocks noGrp="1"/>
          </p:cNvSpPr>
          <p:nvPr>
            <p:ph sz="quarter" idx="15"/>
          </p:nvPr>
        </p:nvSpPr>
        <p:spPr>
          <a:xfrm>
            <a:off x="457201" y="2190107"/>
            <a:ext cx="442686" cy="426566"/>
          </a:xfrm>
        </p:spPr>
        <p:txBody>
          <a:bodyPr/>
          <a:lstStyle/>
          <a:p>
            <a:pPr marL="432" indent="0">
              <a:buNone/>
            </a:pPr>
            <a:r>
              <a:rPr lang="en-US" sz="2400" dirty="0">
                <a:solidFill>
                  <a:schemeClr val="tx2"/>
                </a:solidFill>
              </a:rPr>
              <a:t>A.</a:t>
            </a:r>
            <a:endParaRPr lang="en-IN" sz="2400" dirty="0">
              <a:solidFill>
                <a:schemeClr val="tx2"/>
              </a:solidFill>
            </a:endParaRPr>
          </a:p>
        </p:txBody>
      </p:sp>
      <p:pic>
        <p:nvPicPr>
          <p:cNvPr id="17" name="Content Placeholder 16" descr="C H 3, single bond, C H, single bond, C, single bond, O H. The second C is single bonded to C H 3 above. The third C is double bonded to O above.">
            <a:extLst>
              <a:ext uri="{FF2B5EF4-FFF2-40B4-BE49-F238E27FC236}">
                <a16:creationId xmlns:a16="http://schemas.microsoft.com/office/drawing/2014/main" id="{46BDB829-77D9-4620-8A04-E63434CAE0DF}"/>
              </a:ext>
            </a:extLst>
          </p:cNvPr>
          <p:cNvPicPr>
            <a:picLocks noGrp="1" noChangeAspect="1"/>
          </p:cNvPicPr>
          <p:nvPr>
            <p:ph sz="quarter" idx="16"/>
          </p:nvPr>
        </p:nvPicPr>
        <p:blipFill>
          <a:blip r:embed="rId2"/>
          <a:stretch>
            <a:fillRect/>
          </a:stretch>
        </p:blipFill>
        <p:spPr>
          <a:xfrm>
            <a:off x="1080755" y="2476956"/>
            <a:ext cx="2860879" cy="965199"/>
          </a:xfrm>
          <a:prstGeom prst="rect">
            <a:avLst/>
          </a:prstGeom>
        </p:spPr>
      </p:pic>
      <p:sp>
        <p:nvSpPr>
          <p:cNvPr id="6" name="Content Placeholder 5">
            <a:extLst>
              <a:ext uri="{FF2B5EF4-FFF2-40B4-BE49-F238E27FC236}">
                <a16:creationId xmlns:a16="http://schemas.microsoft.com/office/drawing/2014/main" id="{79D436ED-9B2C-4636-810D-56AB3611C9E3}"/>
              </a:ext>
            </a:extLst>
          </p:cNvPr>
          <p:cNvSpPr>
            <a:spLocks noGrp="1"/>
          </p:cNvSpPr>
          <p:nvPr>
            <p:ph sz="quarter" idx="17"/>
          </p:nvPr>
        </p:nvSpPr>
        <p:spPr>
          <a:xfrm>
            <a:off x="4837987" y="2189586"/>
            <a:ext cx="401671" cy="422986"/>
          </a:xfrm>
        </p:spPr>
        <p:txBody>
          <a:bodyPr/>
          <a:lstStyle/>
          <a:p>
            <a:pPr marL="432" indent="0">
              <a:buNone/>
            </a:pPr>
            <a:r>
              <a:rPr lang="en-US" sz="2400" dirty="0">
                <a:solidFill>
                  <a:schemeClr val="tx2"/>
                </a:solidFill>
              </a:rPr>
              <a:t>B.</a:t>
            </a:r>
            <a:endParaRPr lang="en-IN" sz="2400" dirty="0">
              <a:solidFill>
                <a:schemeClr val="tx2"/>
              </a:solidFill>
            </a:endParaRPr>
          </a:p>
        </p:txBody>
      </p:sp>
      <p:pic>
        <p:nvPicPr>
          <p:cNvPr id="18" name="Content Placeholder 17" descr="Benzene ring. C 1 is single bonded to C, which is double bonded to O above and single bonded to O H to the right. C 3 is single bonded to B r.">
            <a:extLst>
              <a:ext uri="{FF2B5EF4-FFF2-40B4-BE49-F238E27FC236}">
                <a16:creationId xmlns:a16="http://schemas.microsoft.com/office/drawing/2014/main" id="{32E8F487-475D-4DF3-A1B0-7378019CAD08}"/>
              </a:ext>
            </a:extLst>
          </p:cNvPr>
          <p:cNvPicPr>
            <a:picLocks noGrp="1" noChangeAspect="1"/>
          </p:cNvPicPr>
          <p:nvPr>
            <p:ph sz="quarter" idx="18"/>
          </p:nvPr>
        </p:nvPicPr>
        <p:blipFill>
          <a:blip r:embed="rId3"/>
          <a:stretch>
            <a:fillRect/>
          </a:stretch>
        </p:blipFill>
        <p:spPr>
          <a:xfrm>
            <a:off x="5434141" y="2205498"/>
            <a:ext cx="1781782" cy="1852404"/>
          </a:xfrm>
          <a:prstGeom prst="rect">
            <a:avLst/>
          </a:prstGeom>
        </p:spPr>
      </p:pic>
    </p:spTree>
    <p:extLst>
      <p:ext uri="{BB962C8B-B14F-4D97-AF65-F5344CB8AC3E}">
        <p14:creationId xmlns:p14="http://schemas.microsoft.com/office/powerpoint/2010/main" val="31921574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B135-6644-4F14-8F92-1F8E54F42C2F}"/>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4A4CE4A1-CEB4-4566-A697-36639AAD4A15}"/>
              </a:ext>
            </a:extLst>
          </p:cNvPr>
          <p:cNvSpPr>
            <a:spLocks noGrp="1"/>
          </p:cNvSpPr>
          <p:nvPr>
            <p:ph sz="quarter" idx="14"/>
          </p:nvPr>
        </p:nvSpPr>
        <p:spPr>
          <a:xfrm>
            <a:off x="457200" y="1554205"/>
            <a:ext cx="6146800" cy="419738"/>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names of each compound.</a:t>
            </a:r>
          </a:p>
        </p:txBody>
      </p:sp>
      <p:sp>
        <p:nvSpPr>
          <p:cNvPr id="5" name="Content Placeholder 4">
            <a:extLst>
              <a:ext uri="{FF2B5EF4-FFF2-40B4-BE49-F238E27FC236}">
                <a16:creationId xmlns:a16="http://schemas.microsoft.com/office/drawing/2014/main" id="{8419D201-A98F-4687-8C5F-04F44D34171E}"/>
              </a:ext>
            </a:extLst>
          </p:cNvPr>
          <p:cNvSpPr>
            <a:spLocks noGrp="1"/>
          </p:cNvSpPr>
          <p:nvPr>
            <p:ph sz="quarter" idx="15"/>
          </p:nvPr>
        </p:nvSpPr>
        <p:spPr>
          <a:xfrm>
            <a:off x="457201" y="2190107"/>
            <a:ext cx="442686" cy="426566"/>
          </a:xfrm>
        </p:spPr>
        <p:txBody>
          <a:bodyPr/>
          <a:lstStyle/>
          <a:p>
            <a:pPr marL="432" indent="0">
              <a:buNone/>
            </a:pPr>
            <a:r>
              <a:rPr lang="en-US" sz="2400" dirty="0">
                <a:solidFill>
                  <a:schemeClr val="tx2"/>
                </a:solidFill>
              </a:rPr>
              <a:t>A.</a:t>
            </a:r>
            <a:endParaRPr lang="en-IN" sz="2400" dirty="0">
              <a:solidFill>
                <a:schemeClr val="tx2"/>
              </a:solidFill>
            </a:endParaRPr>
          </a:p>
        </p:txBody>
      </p:sp>
      <p:pic>
        <p:nvPicPr>
          <p:cNvPr id="17" name="Content Placeholder 16" descr="C H 3, single bond, C H, single bond, C, single bond, O H. The second C is single bonded to C H 3 above. The third C is double bonded to O above.">
            <a:extLst>
              <a:ext uri="{FF2B5EF4-FFF2-40B4-BE49-F238E27FC236}">
                <a16:creationId xmlns:a16="http://schemas.microsoft.com/office/drawing/2014/main" id="{46BDB829-77D9-4620-8A04-E63434CAE0DF}"/>
              </a:ext>
            </a:extLst>
          </p:cNvPr>
          <p:cNvPicPr>
            <a:picLocks noGrp="1" noChangeAspect="1"/>
          </p:cNvPicPr>
          <p:nvPr>
            <p:ph sz="quarter" idx="16"/>
          </p:nvPr>
        </p:nvPicPr>
        <p:blipFill>
          <a:blip r:embed="rId2"/>
          <a:stretch>
            <a:fillRect/>
          </a:stretch>
        </p:blipFill>
        <p:spPr>
          <a:xfrm>
            <a:off x="1080755" y="2476956"/>
            <a:ext cx="2860879" cy="965199"/>
          </a:xfrm>
          <a:prstGeom prst="rect">
            <a:avLst/>
          </a:prstGeom>
        </p:spPr>
      </p:pic>
      <p:sp>
        <p:nvSpPr>
          <p:cNvPr id="6" name="Content Placeholder 5">
            <a:extLst>
              <a:ext uri="{FF2B5EF4-FFF2-40B4-BE49-F238E27FC236}">
                <a16:creationId xmlns:a16="http://schemas.microsoft.com/office/drawing/2014/main" id="{79D436ED-9B2C-4636-810D-56AB3611C9E3}"/>
              </a:ext>
            </a:extLst>
          </p:cNvPr>
          <p:cNvSpPr>
            <a:spLocks noGrp="1"/>
          </p:cNvSpPr>
          <p:nvPr>
            <p:ph sz="quarter" idx="17"/>
          </p:nvPr>
        </p:nvSpPr>
        <p:spPr>
          <a:xfrm>
            <a:off x="841762" y="4322719"/>
            <a:ext cx="3622725" cy="422986"/>
          </a:xfrm>
        </p:spPr>
        <p:txBody>
          <a:bodyPr/>
          <a:lstStyle/>
          <a:p>
            <a:pPr marL="0" indent="0">
              <a:buNone/>
            </a:pPr>
            <a:r>
              <a:rPr lang="en-IN" sz="2400" dirty="0"/>
              <a:t>2-methylpropanoic acid</a:t>
            </a:r>
          </a:p>
        </p:txBody>
      </p:sp>
      <p:sp>
        <p:nvSpPr>
          <p:cNvPr id="8" name="Content Placeholder 7">
            <a:extLst>
              <a:ext uri="{FF2B5EF4-FFF2-40B4-BE49-F238E27FC236}">
                <a16:creationId xmlns:a16="http://schemas.microsoft.com/office/drawing/2014/main" id="{2D0D34B1-5C39-4A2C-9D41-4944C3F070EA}"/>
              </a:ext>
            </a:extLst>
          </p:cNvPr>
          <p:cNvSpPr>
            <a:spLocks noGrp="1"/>
          </p:cNvSpPr>
          <p:nvPr>
            <p:ph sz="quarter" idx="19"/>
          </p:nvPr>
        </p:nvSpPr>
        <p:spPr>
          <a:xfrm>
            <a:off x="4834324" y="2193015"/>
            <a:ext cx="484620" cy="420100"/>
          </a:xfrm>
        </p:spPr>
        <p:txBody>
          <a:bodyPr/>
          <a:lstStyle/>
          <a:p>
            <a:pPr marL="432" indent="0">
              <a:buNone/>
            </a:pPr>
            <a:r>
              <a:rPr lang="en-US" sz="2400" dirty="0">
                <a:solidFill>
                  <a:schemeClr val="tx2"/>
                </a:solidFill>
              </a:rPr>
              <a:t>B.</a:t>
            </a:r>
            <a:endParaRPr lang="en-IN" sz="2400" dirty="0">
              <a:solidFill>
                <a:schemeClr val="tx2"/>
              </a:solidFill>
            </a:endParaRPr>
          </a:p>
        </p:txBody>
      </p:sp>
      <p:pic>
        <p:nvPicPr>
          <p:cNvPr id="18" name="Content Placeholder 17" descr="Benzene ring. C 1 is single bonded to C, which is double bonded to O above and single bonded to O H to the right. C 3 is single bonded to B r.">
            <a:extLst>
              <a:ext uri="{FF2B5EF4-FFF2-40B4-BE49-F238E27FC236}">
                <a16:creationId xmlns:a16="http://schemas.microsoft.com/office/drawing/2014/main" id="{32E8F487-475D-4DF3-A1B0-7378019CAD08}"/>
              </a:ext>
            </a:extLst>
          </p:cNvPr>
          <p:cNvPicPr>
            <a:picLocks noGrp="1" noChangeAspect="1"/>
          </p:cNvPicPr>
          <p:nvPr>
            <p:ph sz="quarter" idx="18"/>
          </p:nvPr>
        </p:nvPicPr>
        <p:blipFill>
          <a:blip r:embed="rId3"/>
          <a:stretch>
            <a:fillRect/>
          </a:stretch>
        </p:blipFill>
        <p:spPr>
          <a:xfrm>
            <a:off x="5434141" y="2205498"/>
            <a:ext cx="1781782" cy="1852404"/>
          </a:xfrm>
          <a:prstGeom prst="rect">
            <a:avLst/>
          </a:prstGeom>
        </p:spPr>
      </p:pic>
      <p:sp>
        <p:nvSpPr>
          <p:cNvPr id="9" name="Content Placeholder 8">
            <a:extLst>
              <a:ext uri="{FF2B5EF4-FFF2-40B4-BE49-F238E27FC236}">
                <a16:creationId xmlns:a16="http://schemas.microsoft.com/office/drawing/2014/main" id="{BFF73229-DA94-42DE-B91B-AAAB668284A9}"/>
              </a:ext>
            </a:extLst>
          </p:cNvPr>
          <p:cNvSpPr>
            <a:spLocks noGrp="1"/>
          </p:cNvSpPr>
          <p:nvPr>
            <p:ph sz="quarter" idx="20"/>
          </p:nvPr>
        </p:nvSpPr>
        <p:spPr>
          <a:xfrm>
            <a:off x="4956561" y="4352089"/>
            <a:ext cx="2891202" cy="436500"/>
          </a:xfrm>
        </p:spPr>
        <p:txBody>
          <a:bodyPr/>
          <a:lstStyle/>
          <a:p>
            <a:pPr marL="0" indent="0">
              <a:buNone/>
            </a:pPr>
            <a:r>
              <a:rPr lang="en-IN" sz="2400" dirty="0"/>
              <a:t>3-bromobenzoic acid</a:t>
            </a:r>
          </a:p>
        </p:txBody>
      </p:sp>
    </p:spTree>
    <p:extLst>
      <p:ext uri="{BB962C8B-B14F-4D97-AF65-F5344CB8AC3E}">
        <p14:creationId xmlns:p14="http://schemas.microsoft.com/office/powerpoint/2010/main" val="3889146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B0DD7-E04B-4881-8E69-A5DEDAC8D33E}"/>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939B7240-CDAD-4919-B237-8F0DA7594A86}"/>
              </a:ext>
            </a:extLst>
          </p:cNvPr>
          <p:cNvSpPr>
            <a:spLocks noGrp="1"/>
          </p:cNvSpPr>
          <p:nvPr>
            <p:ph sz="quarter" idx="13"/>
          </p:nvPr>
        </p:nvSpPr>
        <p:spPr>
          <a:xfrm>
            <a:off x="457200" y="1556327"/>
            <a:ext cx="8229600" cy="451768"/>
          </a:xfrm>
        </p:spPr>
        <p:txBody>
          <a:bodyPr/>
          <a:lstStyle/>
          <a:p>
            <a:pPr marL="432" indent="0">
              <a:buNone/>
            </a:pPr>
            <a:r>
              <a:rPr lang="en-IN" dirty="0"/>
              <a:t>Draw the line-angle formula for 4-chlorohexanoic acid.</a:t>
            </a:r>
          </a:p>
        </p:txBody>
      </p:sp>
    </p:spTree>
    <p:extLst>
      <p:ext uri="{BB962C8B-B14F-4D97-AF65-F5344CB8AC3E}">
        <p14:creationId xmlns:p14="http://schemas.microsoft.com/office/powerpoint/2010/main" val="684325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D8E8-3835-497F-B5F4-E2FAE7120AF6}"/>
              </a:ext>
            </a:extLst>
          </p:cNvPr>
          <p:cNvSpPr>
            <a:spLocks noGrp="1"/>
          </p:cNvSpPr>
          <p:nvPr>
            <p:ph type="title"/>
          </p:nvPr>
        </p:nvSpPr>
        <p:spPr/>
        <p:txBody>
          <a:bodyPr/>
          <a:lstStyle/>
          <a:p>
            <a:r>
              <a:rPr lang="en-IN" dirty="0"/>
              <a:t>Solution 2</a:t>
            </a:r>
          </a:p>
        </p:txBody>
      </p:sp>
      <p:sp>
        <p:nvSpPr>
          <p:cNvPr id="3" name="Content Placeholder 2">
            <a:extLst>
              <a:ext uri="{FF2B5EF4-FFF2-40B4-BE49-F238E27FC236}">
                <a16:creationId xmlns:a16="http://schemas.microsoft.com/office/drawing/2014/main" id="{CC641536-C718-4382-A86A-86D8A8AF994B}"/>
              </a:ext>
            </a:extLst>
          </p:cNvPr>
          <p:cNvSpPr>
            <a:spLocks noGrp="1"/>
          </p:cNvSpPr>
          <p:nvPr>
            <p:ph sz="quarter" idx="13"/>
          </p:nvPr>
        </p:nvSpPr>
        <p:spPr>
          <a:xfrm>
            <a:off x="457200" y="1556327"/>
            <a:ext cx="8229600" cy="446644"/>
          </a:xfrm>
        </p:spPr>
        <p:txBody>
          <a:bodyPr/>
          <a:lstStyle/>
          <a:p>
            <a:pPr marL="432" indent="0">
              <a:buNone/>
            </a:pPr>
            <a:r>
              <a:rPr lang="en-IN" sz="2400" dirty="0"/>
              <a:t>Draw the line-angle formula for 4-chlorohexanoic acid.</a:t>
            </a:r>
          </a:p>
        </p:txBody>
      </p:sp>
      <p:pic>
        <p:nvPicPr>
          <p:cNvPr id="5" name="Content Placeholder 4" descr="A 6-carbon zigzag chain. C 3 is single bonded to C l. C 6 is double bonded to O and single bonded to O H.">
            <a:extLst>
              <a:ext uri="{FF2B5EF4-FFF2-40B4-BE49-F238E27FC236}">
                <a16:creationId xmlns:a16="http://schemas.microsoft.com/office/drawing/2014/main" id="{4E1AA6E5-6D46-4564-BCAD-50DEA14D0637}"/>
              </a:ext>
            </a:extLst>
          </p:cNvPr>
          <p:cNvPicPr>
            <a:picLocks noGrp="1" noChangeAspect="1"/>
          </p:cNvPicPr>
          <p:nvPr>
            <p:ph sz="quarter" idx="14"/>
          </p:nvPr>
        </p:nvPicPr>
        <p:blipFill>
          <a:blip r:embed="rId2"/>
          <a:stretch>
            <a:fillRect/>
          </a:stretch>
        </p:blipFill>
        <p:spPr>
          <a:xfrm>
            <a:off x="2912220" y="2417659"/>
            <a:ext cx="3319560" cy="2109765"/>
          </a:xfrm>
          <a:prstGeom prst="rect">
            <a:avLst/>
          </a:prstGeom>
        </p:spPr>
      </p:pic>
    </p:spTree>
    <p:extLst>
      <p:ext uri="{BB962C8B-B14F-4D97-AF65-F5344CB8AC3E}">
        <p14:creationId xmlns:p14="http://schemas.microsoft.com/office/powerpoint/2010/main" val="1740422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85DD-6496-4838-8268-9ADDEBE1977B}"/>
              </a:ext>
            </a:extLst>
          </p:cNvPr>
          <p:cNvSpPr>
            <a:spLocks noGrp="1"/>
          </p:cNvSpPr>
          <p:nvPr>
            <p:ph type="title"/>
          </p:nvPr>
        </p:nvSpPr>
        <p:spPr/>
        <p:txBody>
          <a:bodyPr/>
          <a:lstStyle/>
          <a:p>
            <a:r>
              <a:rPr lang="en-IN" dirty="0"/>
              <a:t>14.2 Properties of Carboxylic Acids</a:t>
            </a:r>
          </a:p>
        </p:txBody>
      </p:sp>
      <p:sp>
        <p:nvSpPr>
          <p:cNvPr id="3" name="Content Placeholder 2">
            <a:extLst>
              <a:ext uri="{FF2B5EF4-FFF2-40B4-BE49-F238E27FC236}">
                <a16:creationId xmlns:a16="http://schemas.microsoft.com/office/drawing/2014/main" id="{F4DEE756-D55F-4565-B430-8DEA30ADBAA6}"/>
              </a:ext>
            </a:extLst>
          </p:cNvPr>
          <p:cNvSpPr>
            <a:spLocks noGrp="1"/>
          </p:cNvSpPr>
          <p:nvPr>
            <p:ph sz="quarter" idx="13"/>
          </p:nvPr>
        </p:nvSpPr>
        <p:spPr>
          <a:xfrm>
            <a:off x="457200" y="1541579"/>
            <a:ext cx="7951694" cy="2208849"/>
          </a:xfrm>
        </p:spPr>
        <p:txBody>
          <a:bodyPr/>
          <a:lstStyle/>
          <a:p>
            <a:pPr marL="432" indent="0">
              <a:buNone/>
            </a:pPr>
            <a:r>
              <a:rPr lang="en-IN" sz="2400" dirty="0"/>
              <a:t>Carboxylate salts are often used as preservatives and </a:t>
            </a:r>
            <a:r>
              <a:rPr lang="en-IN" sz="2400" dirty="0" err="1"/>
              <a:t>flavor</a:t>
            </a:r>
            <a:r>
              <a:rPr lang="en-IN" sz="2400" dirty="0"/>
              <a:t> enhancers in soups and seasonings.</a:t>
            </a:r>
          </a:p>
          <a:p>
            <a:pPr marL="432" indent="0">
              <a:buNone/>
            </a:pPr>
            <a:r>
              <a:rPr lang="en-IN" sz="2400" dirty="0"/>
              <a:t>Sodium propionate, a preservative, is added to cheeses, breads, and other bakery items to inhibit the spoilage of the food by microorganisms.</a:t>
            </a:r>
          </a:p>
        </p:txBody>
      </p:sp>
      <p:sp>
        <p:nvSpPr>
          <p:cNvPr id="4" name="Content Placeholder 3">
            <a:extLst>
              <a:ext uri="{FF2B5EF4-FFF2-40B4-BE49-F238E27FC236}">
                <a16:creationId xmlns:a16="http://schemas.microsoft.com/office/drawing/2014/main" id="{3D4EA040-C887-473D-8689-F526FEEB4290}"/>
              </a:ext>
            </a:extLst>
          </p:cNvPr>
          <p:cNvSpPr>
            <a:spLocks noGrp="1"/>
          </p:cNvSpPr>
          <p:nvPr>
            <p:ph sz="quarter" idx="14"/>
          </p:nvPr>
        </p:nvSpPr>
        <p:spPr>
          <a:xfrm>
            <a:off x="457200" y="3903178"/>
            <a:ext cx="8229600" cy="775277"/>
          </a:xfrm>
        </p:spPr>
        <p:txBody>
          <a:bodyPr/>
          <a:lstStyle/>
          <a:p>
            <a:pPr marL="432" indent="0">
              <a:buNone/>
            </a:pPr>
            <a:r>
              <a:rPr lang="en-IN" sz="2400" b="1" dirty="0"/>
              <a:t>Learning Goal</a:t>
            </a:r>
            <a:r>
              <a:rPr lang="en-IN" sz="2400" dirty="0"/>
              <a:t> Describe the solubility, dissociation, and neutralization of carboxylic acids.</a:t>
            </a:r>
          </a:p>
        </p:txBody>
      </p:sp>
    </p:spTree>
    <p:extLst>
      <p:ext uri="{BB962C8B-B14F-4D97-AF65-F5344CB8AC3E}">
        <p14:creationId xmlns:p14="http://schemas.microsoft.com/office/powerpoint/2010/main" val="3262119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F59D-2CA4-4105-9DAE-8FEEF1E506FC}"/>
              </a:ext>
            </a:extLst>
          </p:cNvPr>
          <p:cNvSpPr>
            <a:spLocks noGrp="1"/>
          </p:cNvSpPr>
          <p:nvPr>
            <p:ph type="title"/>
          </p:nvPr>
        </p:nvSpPr>
        <p:spPr/>
        <p:txBody>
          <a:bodyPr/>
          <a:lstStyle/>
          <a:p>
            <a:r>
              <a:rPr lang="en-IN" dirty="0"/>
              <a:t>Polarity of Carboxylic Acids</a:t>
            </a:r>
          </a:p>
        </p:txBody>
      </p:sp>
      <p:sp>
        <p:nvSpPr>
          <p:cNvPr id="4" name="Content Placeholder 3">
            <a:extLst>
              <a:ext uri="{FF2B5EF4-FFF2-40B4-BE49-F238E27FC236}">
                <a16:creationId xmlns:a16="http://schemas.microsoft.com/office/drawing/2014/main" id="{3409A881-8AC2-4565-98D5-5371FBD7FEDA}"/>
              </a:ext>
            </a:extLst>
          </p:cNvPr>
          <p:cNvSpPr>
            <a:spLocks noGrp="1"/>
          </p:cNvSpPr>
          <p:nvPr>
            <p:ph sz="quarter" idx="14"/>
          </p:nvPr>
        </p:nvSpPr>
        <p:spPr>
          <a:xfrm>
            <a:off x="457200" y="1547752"/>
            <a:ext cx="8141110" cy="811990"/>
          </a:xfrm>
        </p:spPr>
        <p:txBody>
          <a:bodyPr/>
          <a:lstStyle/>
          <a:p>
            <a:pPr marL="432" indent="0">
              <a:buNone/>
            </a:pPr>
            <a:r>
              <a:rPr lang="en-IN" sz="2400" dirty="0"/>
              <a:t>Carboxylic acids are strongly polar because they have two polar groups:</a:t>
            </a:r>
          </a:p>
        </p:txBody>
      </p:sp>
      <p:sp>
        <p:nvSpPr>
          <p:cNvPr id="5" name="Content Placeholder 4">
            <a:extLst>
              <a:ext uri="{FF2B5EF4-FFF2-40B4-BE49-F238E27FC236}">
                <a16:creationId xmlns:a16="http://schemas.microsoft.com/office/drawing/2014/main" id="{563C9892-D64C-4A2E-88B5-EFF03A3E191C}"/>
              </a:ext>
            </a:extLst>
          </p:cNvPr>
          <p:cNvSpPr>
            <a:spLocks noGrp="1"/>
          </p:cNvSpPr>
          <p:nvPr>
            <p:ph sz="quarter" idx="15"/>
          </p:nvPr>
        </p:nvSpPr>
        <p:spPr>
          <a:xfrm>
            <a:off x="457200" y="2489067"/>
            <a:ext cx="2433484" cy="426566"/>
          </a:xfrm>
        </p:spPr>
        <p:txBody>
          <a:bodyPr/>
          <a:lstStyle/>
          <a:p>
            <a:r>
              <a:rPr lang="en-IN" sz="2400" dirty="0"/>
              <a:t>hydroxyl group</a:t>
            </a:r>
          </a:p>
        </p:txBody>
      </p:sp>
      <p:graphicFrame>
        <p:nvGraphicFramePr>
          <p:cNvPr id="17" name="Object 16" descr="Single bond, O H.">
            <a:extLst>
              <a:ext uri="{FF2B5EF4-FFF2-40B4-BE49-F238E27FC236}">
                <a16:creationId xmlns:a16="http://schemas.microsoft.com/office/drawing/2014/main" id="{E8A857DA-ECA9-48C8-8031-BB1E14FB97B6}"/>
              </a:ext>
            </a:extLst>
          </p:cNvPr>
          <p:cNvGraphicFramePr>
            <a:graphicFrameLocks noChangeAspect="1"/>
          </p:cNvGraphicFramePr>
          <p:nvPr>
            <p:extLst/>
          </p:nvPr>
        </p:nvGraphicFramePr>
        <p:xfrm>
          <a:off x="2954138" y="2521070"/>
          <a:ext cx="1089788" cy="402748"/>
        </p:xfrm>
        <a:graphic>
          <a:graphicData uri="http://schemas.openxmlformats.org/presentationml/2006/ole">
            <mc:AlternateContent xmlns:mc="http://schemas.openxmlformats.org/markup-compatibility/2006">
              <mc:Choice xmlns:v="urn:schemas-microsoft-com:vml" Requires="v">
                <p:oleObj spid="_x0000_s3080" name="Equation" r:id="rId4" imgW="1168200" imgH="431640" progId="Equation.DSMT4">
                  <p:embed/>
                </p:oleObj>
              </mc:Choice>
              <mc:Fallback>
                <p:oleObj name="Equation" r:id="rId4" imgW="1168200" imgH="431640" progId="Equation.DSMT4">
                  <p:embed/>
                  <p:pic>
                    <p:nvPicPr>
                      <p:cNvPr id="17" name="Object 16" descr="Single bond, O H.">
                        <a:extLst>
                          <a:ext uri="{FF2B5EF4-FFF2-40B4-BE49-F238E27FC236}">
                            <a16:creationId xmlns:a16="http://schemas.microsoft.com/office/drawing/2014/main" id="{E8A857DA-ECA9-48C8-8031-BB1E14FB97B6}"/>
                          </a:ext>
                        </a:extLst>
                      </p:cNvPr>
                      <p:cNvPicPr/>
                      <p:nvPr/>
                    </p:nvPicPr>
                    <p:blipFill>
                      <a:blip r:embed="rId5"/>
                      <a:stretch>
                        <a:fillRect/>
                      </a:stretch>
                    </p:blipFill>
                    <p:spPr>
                      <a:xfrm>
                        <a:off x="2954138" y="2521070"/>
                        <a:ext cx="1089788" cy="402748"/>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B4EC075-C91C-49AE-886C-3F4C0F97657C}"/>
              </a:ext>
            </a:extLst>
          </p:cNvPr>
          <p:cNvSpPr>
            <a:spLocks noGrp="1"/>
          </p:cNvSpPr>
          <p:nvPr>
            <p:ph sz="quarter" idx="16"/>
          </p:nvPr>
        </p:nvSpPr>
        <p:spPr>
          <a:xfrm>
            <a:off x="457200" y="3067844"/>
            <a:ext cx="2418735" cy="450220"/>
          </a:xfrm>
        </p:spPr>
        <p:txBody>
          <a:bodyPr/>
          <a:lstStyle/>
          <a:p>
            <a:r>
              <a:rPr lang="en-IN" sz="2400" dirty="0"/>
              <a:t>carbonyl group</a:t>
            </a:r>
          </a:p>
        </p:txBody>
      </p:sp>
      <p:graphicFrame>
        <p:nvGraphicFramePr>
          <p:cNvPr id="18" name="Object 17" descr="C, double bond, O.">
            <a:extLst>
              <a:ext uri="{FF2B5EF4-FFF2-40B4-BE49-F238E27FC236}">
                <a16:creationId xmlns:a16="http://schemas.microsoft.com/office/drawing/2014/main" id="{CF470336-521C-434C-96EA-FE41C85338CC}"/>
              </a:ext>
            </a:extLst>
          </p:cNvPr>
          <p:cNvGraphicFramePr>
            <a:graphicFrameLocks noChangeAspect="1"/>
          </p:cNvGraphicFramePr>
          <p:nvPr>
            <p:extLst/>
          </p:nvPr>
        </p:nvGraphicFramePr>
        <p:xfrm>
          <a:off x="2938545" y="3058702"/>
          <a:ext cx="1193800" cy="431800"/>
        </p:xfrm>
        <a:graphic>
          <a:graphicData uri="http://schemas.openxmlformats.org/presentationml/2006/ole">
            <mc:AlternateContent xmlns:mc="http://schemas.openxmlformats.org/markup-compatibility/2006">
              <mc:Choice xmlns:v="urn:schemas-microsoft-com:vml" Requires="v">
                <p:oleObj spid="_x0000_s3081" name="Equation" r:id="rId6" imgW="1193760" imgH="431640" progId="Equation.DSMT4">
                  <p:embed/>
                </p:oleObj>
              </mc:Choice>
              <mc:Fallback>
                <p:oleObj name="Equation" r:id="rId6" imgW="1193760" imgH="431640" progId="Equation.DSMT4">
                  <p:embed/>
                  <p:pic>
                    <p:nvPicPr>
                      <p:cNvPr id="18" name="Object 17" descr="C, double bond, O.">
                        <a:extLst>
                          <a:ext uri="{FF2B5EF4-FFF2-40B4-BE49-F238E27FC236}">
                            <a16:creationId xmlns:a16="http://schemas.microsoft.com/office/drawing/2014/main" id="{CF470336-521C-434C-96EA-FE41C85338CC}"/>
                          </a:ext>
                        </a:extLst>
                      </p:cNvPr>
                      <p:cNvPicPr/>
                      <p:nvPr/>
                    </p:nvPicPr>
                    <p:blipFill>
                      <a:blip r:embed="rId7"/>
                      <a:stretch>
                        <a:fillRect/>
                      </a:stretch>
                    </p:blipFill>
                    <p:spPr>
                      <a:xfrm>
                        <a:off x="2938545" y="3058702"/>
                        <a:ext cx="1193800" cy="431800"/>
                      </a:xfrm>
                      <a:prstGeom prst="rect">
                        <a:avLst/>
                      </a:prstGeom>
                    </p:spPr>
                  </p:pic>
                </p:oleObj>
              </mc:Fallback>
            </mc:AlternateContent>
          </a:graphicData>
        </a:graphic>
      </p:graphicFrame>
      <p:pic>
        <p:nvPicPr>
          <p:cNvPr id="19" name="Content Placeholder 18" descr="The two condensed structures are as follows. For long description in Notes pane, press F6.">
            <a:extLst>
              <a:ext uri="{FF2B5EF4-FFF2-40B4-BE49-F238E27FC236}">
                <a16:creationId xmlns:a16="http://schemas.microsoft.com/office/drawing/2014/main" id="{D6A08C84-A1B6-4784-9BBD-7302F1A4935E}"/>
              </a:ext>
            </a:extLst>
          </p:cNvPr>
          <p:cNvPicPr>
            <a:picLocks noGrp="1" noChangeAspect="1"/>
          </p:cNvPicPr>
          <p:nvPr>
            <p:ph sz="quarter" idx="17"/>
          </p:nvPr>
        </p:nvPicPr>
        <p:blipFill>
          <a:blip r:embed="rId8"/>
          <a:stretch>
            <a:fillRect/>
          </a:stretch>
        </p:blipFill>
        <p:spPr>
          <a:xfrm>
            <a:off x="1074600" y="3907350"/>
            <a:ext cx="6994800" cy="1622223"/>
          </a:xfrm>
          <a:prstGeom prst="rect">
            <a:avLst/>
          </a:prstGeom>
        </p:spPr>
      </p:pic>
    </p:spTree>
    <p:extLst>
      <p:ext uri="{BB962C8B-B14F-4D97-AF65-F5344CB8AC3E}">
        <p14:creationId xmlns:p14="http://schemas.microsoft.com/office/powerpoint/2010/main" val="3969436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F59D-2CA4-4105-9DAE-8FEEF1E506FC}"/>
              </a:ext>
            </a:extLst>
          </p:cNvPr>
          <p:cNvSpPr>
            <a:spLocks noGrp="1"/>
          </p:cNvSpPr>
          <p:nvPr>
            <p:ph type="title"/>
          </p:nvPr>
        </p:nvSpPr>
        <p:spPr/>
        <p:txBody>
          <a:bodyPr/>
          <a:lstStyle/>
          <a:p>
            <a:r>
              <a:rPr lang="en-IN" dirty="0"/>
              <a:t>Solubility in Water </a:t>
            </a:r>
            <a:r>
              <a:rPr lang="en-IN" sz="2000" b="0" dirty="0"/>
              <a:t>(1 of 2)</a:t>
            </a:r>
            <a:endParaRPr lang="en-IN" dirty="0"/>
          </a:p>
        </p:txBody>
      </p:sp>
      <p:sp>
        <p:nvSpPr>
          <p:cNvPr id="4" name="Content Placeholder 3">
            <a:extLst>
              <a:ext uri="{FF2B5EF4-FFF2-40B4-BE49-F238E27FC236}">
                <a16:creationId xmlns:a16="http://schemas.microsoft.com/office/drawing/2014/main" id="{3409A881-8AC2-4565-98D5-5371FBD7FEDA}"/>
              </a:ext>
            </a:extLst>
          </p:cNvPr>
          <p:cNvSpPr>
            <a:spLocks noGrp="1"/>
          </p:cNvSpPr>
          <p:nvPr>
            <p:ph sz="quarter" idx="14"/>
          </p:nvPr>
        </p:nvSpPr>
        <p:spPr>
          <a:xfrm>
            <a:off x="457200" y="1547752"/>
            <a:ext cx="4454013" cy="2463810"/>
          </a:xfrm>
        </p:spPr>
        <p:txBody>
          <a:bodyPr/>
          <a:lstStyle/>
          <a:p>
            <a:pPr marL="432" indent="0">
              <a:buNone/>
            </a:pPr>
            <a:r>
              <a:rPr lang="en-IN" sz="2400" dirty="0"/>
              <a:t>Carboxylic acids</a:t>
            </a:r>
          </a:p>
          <a:p>
            <a:r>
              <a:rPr lang="en-IN" sz="2400" dirty="0"/>
              <a:t>form hydrogen bonds with many water molecules</a:t>
            </a:r>
          </a:p>
          <a:p>
            <a:r>
              <a:rPr lang="en-IN" sz="2400" dirty="0"/>
              <a:t>with one to five carbon atoms are very soluble in water</a:t>
            </a:r>
          </a:p>
        </p:txBody>
      </p:sp>
      <p:sp>
        <p:nvSpPr>
          <p:cNvPr id="5" name="Content Placeholder 4">
            <a:extLst>
              <a:ext uri="{FF2B5EF4-FFF2-40B4-BE49-F238E27FC236}">
                <a16:creationId xmlns:a16="http://schemas.microsoft.com/office/drawing/2014/main" id="{563C9892-D64C-4A2E-88B5-EFF03A3E191C}"/>
              </a:ext>
            </a:extLst>
          </p:cNvPr>
          <p:cNvSpPr>
            <a:spLocks noGrp="1"/>
          </p:cNvSpPr>
          <p:nvPr>
            <p:ph sz="quarter" idx="15"/>
          </p:nvPr>
        </p:nvSpPr>
        <p:spPr>
          <a:xfrm>
            <a:off x="457200" y="4524344"/>
            <a:ext cx="4350774" cy="1507745"/>
          </a:xfrm>
        </p:spPr>
        <p:txBody>
          <a:bodyPr/>
          <a:lstStyle/>
          <a:p>
            <a:pPr marL="432" indent="0">
              <a:buNone/>
            </a:pPr>
            <a:r>
              <a:rPr lang="en-IN" sz="2400" dirty="0"/>
              <a:t>As the number of carbons increases, the solubility of the carboxylic acid in water is reduced.</a:t>
            </a:r>
          </a:p>
        </p:txBody>
      </p:sp>
      <p:pic>
        <p:nvPicPr>
          <p:cNvPr id="17" name="Content Placeholder 16" descr="The hydrogen atoms of 2 water molecules form hydrogen bonds with the 2 oxygen atoms of acetic acid, and the oxygen atom of 1 water molecule bonds with the hydrogen atom of the O H group.">
            <a:extLst>
              <a:ext uri="{FF2B5EF4-FFF2-40B4-BE49-F238E27FC236}">
                <a16:creationId xmlns:a16="http://schemas.microsoft.com/office/drawing/2014/main" id="{83AE1FDB-0B0E-49AE-8F8A-0AC21EEC4279}"/>
              </a:ext>
            </a:extLst>
          </p:cNvPr>
          <p:cNvPicPr>
            <a:picLocks noGrp="1" noChangeAspect="1"/>
          </p:cNvPicPr>
          <p:nvPr>
            <p:ph sz="quarter" idx="16"/>
          </p:nvPr>
        </p:nvPicPr>
        <p:blipFill>
          <a:blip r:embed="rId2"/>
          <a:stretch>
            <a:fillRect/>
          </a:stretch>
        </p:blipFill>
        <p:spPr>
          <a:xfrm>
            <a:off x="5470478" y="1849308"/>
            <a:ext cx="2877566" cy="2503478"/>
          </a:xfrm>
          <a:prstGeom prst="rect">
            <a:avLst/>
          </a:prstGeom>
        </p:spPr>
      </p:pic>
      <p:sp>
        <p:nvSpPr>
          <p:cNvPr id="6" name="Content Placeholder 5">
            <a:extLst>
              <a:ext uri="{FF2B5EF4-FFF2-40B4-BE49-F238E27FC236}">
                <a16:creationId xmlns:a16="http://schemas.microsoft.com/office/drawing/2014/main" id="{C19E8EDD-2442-49F2-BB55-A3404E9483B5}"/>
              </a:ext>
            </a:extLst>
          </p:cNvPr>
          <p:cNvSpPr>
            <a:spLocks noGrp="1"/>
          </p:cNvSpPr>
          <p:nvPr>
            <p:ph sz="quarter" idx="17"/>
          </p:nvPr>
        </p:nvSpPr>
        <p:spPr>
          <a:xfrm>
            <a:off x="5472298" y="4964656"/>
            <a:ext cx="3438902" cy="691969"/>
          </a:xfrm>
        </p:spPr>
        <p:txBody>
          <a:bodyPr/>
          <a:lstStyle/>
          <a:p>
            <a:pPr marL="432" indent="0">
              <a:buNone/>
            </a:pPr>
            <a:r>
              <a:rPr lang="en-IN" sz="2000" dirty="0"/>
              <a:t>Acetic acid forms hydrogen bonds with water molecules.</a:t>
            </a:r>
          </a:p>
        </p:txBody>
      </p:sp>
    </p:spTree>
    <p:extLst>
      <p:ext uri="{BB962C8B-B14F-4D97-AF65-F5344CB8AC3E}">
        <p14:creationId xmlns:p14="http://schemas.microsoft.com/office/powerpoint/2010/main" val="2355800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F59D-2CA4-4105-9DAE-8FEEF1E506FC}"/>
              </a:ext>
            </a:extLst>
          </p:cNvPr>
          <p:cNvSpPr>
            <a:spLocks noGrp="1"/>
          </p:cNvSpPr>
          <p:nvPr>
            <p:ph type="title"/>
          </p:nvPr>
        </p:nvSpPr>
        <p:spPr/>
        <p:txBody>
          <a:bodyPr/>
          <a:lstStyle/>
          <a:p>
            <a:r>
              <a:rPr lang="en-IN" dirty="0"/>
              <a:t>Solubility in Water </a:t>
            </a:r>
            <a:r>
              <a:rPr lang="en-IN" sz="2000" b="0" dirty="0"/>
              <a:t>(2 of 2)</a:t>
            </a:r>
            <a:endParaRPr lang="en-IN" dirty="0"/>
          </a:p>
        </p:txBody>
      </p:sp>
      <p:sp>
        <p:nvSpPr>
          <p:cNvPr id="4" name="Content Placeholder 3">
            <a:extLst>
              <a:ext uri="{FF2B5EF4-FFF2-40B4-BE49-F238E27FC236}">
                <a16:creationId xmlns:a16="http://schemas.microsoft.com/office/drawing/2014/main" id="{3409A881-8AC2-4565-98D5-5371FBD7FEDA}"/>
              </a:ext>
            </a:extLst>
          </p:cNvPr>
          <p:cNvSpPr>
            <a:spLocks noGrp="1"/>
          </p:cNvSpPr>
          <p:nvPr>
            <p:ph sz="quarter" idx="14"/>
          </p:nvPr>
        </p:nvSpPr>
        <p:spPr>
          <a:xfrm>
            <a:off x="457200" y="1562500"/>
            <a:ext cx="5737123" cy="369539"/>
          </a:xfrm>
        </p:spPr>
        <p:txBody>
          <a:bodyPr/>
          <a:lstStyle/>
          <a:p>
            <a:pPr marL="432" indent="0">
              <a:buNone/>
            </a:pPr>
            <a:r>
              <a:rPr lang="en-IN" sz="2000" b="1" dirty="0"/>
              <a:t>Table 14.2</a:t>
            </a:r>
            <a:r>
              <a:rPr lang="en-IN" sz="2000" dirty="0"/>
              <a:t> Solubility of Selected Carboxylic Acids</a:t>
            </a:r>
          </a:p>
        </p:txBody>
      </p:sp>
      <p:graphicFrame>
        <p:nvGraphicFramePr>
          <p:cNvPr id="5" name="Content Placeholder 4"/>
          <p:cNvGraphicFramePr>
            <a:graphicFrameLocks noGrp="1"/>
          </p:cNvGraphicFramePr>
          <p:nvPr>
            <p:ph sz="quarter" idx="15"/>
            <p:extLst/>
          </p:nvPr>
        </p:nvGraphicFramePr>
        <p:xfrm>
          <a:off x="509750" y="2010928"/>
          <a:ext cx="7457090" cy="4389346"/>
        </p:xfrm>
        <a:graphic>
          <a:graphicData uri="http://schemas.openxmlformats.org/drawingml/2006/table">
            <a:tbl>
              <a:tblPr firstRow="1" bandRow="1">
                <a:tableStyleId>{2D5ABB26-0587-4C30-8999-92F81FD0307C}</a:tableStyleId>
              </a:tblPr>
              <a:tblGrid>
                <a:gridCol w="1876098">
                  <a:extLst>
                    <a:ext uri="{9D8B030D-6E8A-4147-A177-3AD203B41FA5}">
                      <a16:colId xmlns:a16="http://schemas.microsoft.com/office/drawing/2014/main" val="190591619"/>
                    </a:ext>
                  </a:extLst>
                </a:gridCol>
                <a:gridCol w="3095295">
                  <a:extLst>
                    <a:ext uri="{9D8B030D-6E8A-4147-A177-3AD203B41FA5}">
                      <a16:colId xmlns:a16="http://schemas.microsoft.com/office/drawing/2014/main" val="2559723632"/>
                    </a:ext>
                  </a:extLst>
                </a:gridCol>
                <a:gridCol w="2485697">
                  <a:extLst>
                    <a:ext uri="{9D8B030D-6E8A-4147-A177-3AD203B41FA5}">
                      <a16:colId xmlns:a16="http://schemas.microsoft.com/office/drawing/2014/main" val="2556158418"/>
                    </a:ext>
                  </a:extLst>
                </a:gridCol>
              </a:tblGrid>
              <a:tr h="4430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u="none" strike="noStrike" cap="none" baseline="0" dirty="0">
                          <a:solidFill>
                            <a:schemeClr val="tx1"/>
                          </a:solidFill>
                          <a:sym typeface="Arial"/>
                        </a:rPr>
                        <a:t>I</a:t>
                      </a:r>
                      <a:r>
                        <a:rPr lang="en-IN" sz="100" b="1" u="none" strike="noStrike" cap="none" baseline="0" dirty="0">
                          <a:solidFill>
                            <a:schemeClr val="tx1"/>
                          </a:solidFill>
                          <a:sym typeface="Arial"/>
                        </a:rPr>
                        <a:t> </a:t>
                      </a:r>
                      <a:r>
                        <a:rPr lang="en-IN" sz="1600" b="1" u="none" strike="noStrike" cap="none" baseline="0" dirty="0">
                          <a:solidFill>
                            <a:schemeClr val="tx1"/>
                          </a:solidFill>
                          <a:sym typeface="Arial"/>
                        </a:rPr>
                        <a:t>U</a:t>
                      </a:r>
                      <a:r>
                        <a:rPr lang="en-IN" sz="100" b="1" u="none" strike="noStrike" cap="none" baseline="0" dirty="0">
                          <a:solidFill>
                            <a:schemeClr val="tx1"/>
                          </a:solidFill>
                          <a:sym typeface="Arial"/>
                        </a:rPr>
                        <a:t> </a:t>
                      </a:r>
                      <a:r>
                        <a:rPr lang="en-IN" sz="1600" b="1" u="none" strike="noStrike" cap="none" baseline="0" dirty="0">
                          <a:solidFill>
                            <a:schemeClr val="tx1"/>
                          </a:solidFill>
                          <a:sym typeface="Arial"/>
                        </a:rPr>
                        <a:t>P</a:t>
                      </a:r>
                      <a:r>
                        <a:rPr lang="en-IN" sz="100" b="1" u="none" strike="noStrike" cap="none" baseline="0" dirty="0">
                          <a:solidFill>
                            <a:schemeClr val="tx1"/>
                          </a:solidFill>
                          <a:sym typeface="Arial"/>
                        </a:rPr>
                        <a:t> </a:t>
                      </a:r>
                      <a:r>
                        <a:rPr lang="en-IN" sz="1600" b="1" u="none" strike="noStrike" cap="none" baseline="0" dirty="0">
                          <a:solidFill>
                            <a:schemeClr val="tx1"/>
                          </a:solidFill>
                          <a:sym typeface="Arial"/>
                        </a:rPr>
                        <a:t>A</a:t>
                      </a:r>
                      <a:r>
                        <a:rPr lang="en-IN" sz="100" b="1" u="none" strike="noStrike" cap="none" baseline="0" dirty="0">
                          <a:solidFill>
                            <a:schemeClr val="tx1"/>
                          </a:solidFill>
                          <a:sym typeface="Arial"/>
                        </a:rPr>
                        <a:t> </a:t>
                      </a:r>
                      <a:r>
                        <a:rPr lang="en-IN" sz="1600" b="1" u="none" strike="noStrike" cap="none" baseline="0" dirty="0">
                          <a:solidFill>
                            <a:schemeClr val="tx1"/>
                          </a:solidFill>
                          <a:sym typeface="Arial"/>
                        </a:rPr>
                        <a:t>C Name</a:t>
                      </a:r>
                      <a:endParaRPr lang="en-IN" sz="16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u="none" strike="noStrike" cap="none" baseline="0" dirty="0">
                          <a:solidFill>
                            <a:schemeClr val="tx1"/>
                          </a:solidFill>
                          <a:sym typeface="Arial"/>
                        </a:rPr>
                        <a:t>Condensed Structural Formula</a:t>
                      </a:r>
                      <a:endParaRPr lang="en-IN" sz="16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1" u="none" strike="noStrike" cap="none" baseline="0" dirty="0">
                          <a:solidFill>
                            <a:schemeClr val="tx1"/>
                          </a:solidFill>
                          <a:sym typeface="Arial"/>
                        </a:rPr>
                        <a:t>Solubility in Water</a:t>
                      </a:r>
                      <a:endParaRPr lang="en-IN" sz="16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6250619"/>
                  </a:ext>
                </a:extLst>
              </a:tr>
              <a:tr h="544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Methanoic acid</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u="none" strike="noStrike" dirty="0">
                          <a:solidFill>
                            <a:schemeClr val="tx1"/>
                          </a:solidFill>
                          <a:effectLst/>
                        </a:rPr>
                        <a:t>H, single bond, C, single bond, O H. C is double bonded to O above.</a:t>
                      </a:r>
                      <a:endParaRPr lang="en-US" sz="100" b="0" i="0" u="none" strike="noStrike" dirty="0">
                        <a:solidFill>
                          <a:schemeClr val="tx1"/>
                        </a:solidFill>
                        <a:effectLst/>
                        <a:latin typeface="+mn-lt"/>
                      </a:endParaRP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Soluble</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7403197"/>
                  </a:ext>
                </a:extLst>
              </a:tr>
              <a:tr h="544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Ethanoic acid</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u="none" strike="noStrike" dirty="0">
                          <a:solidFill>
                            <a:schemeClr val="tx1"/>
                          </a:solidFill>
                          <a:effectLst/>
                        </a:rPr>
                        <a:t>C H 3, single bond, C, single bond, O H. The second C is double bonded to O above.</a:t>
                      </a:r>
                      <a:endParaRPr lang="en-US" sz="100" b="0" i="0" u="none" strike="noStrike" dirty="0">
                        <a:solidFill>
                          <a:schemeClr val="tx1"/>
                        </a:solidFill>
                        <a:effectLst/>
                        <a:latin typeface="+mn-lt"/>
                      </a:endParaRP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Soluble</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2755878"/>
                  </a:ext>
                </a:extLst>
              </a:tr>
              <a:tr h="544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Propanoic acid</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u="none" strike="noStrike" dirty="0">
                          <a:solidFill>
                            <a:schemeClr val="tx1"/>
                          </a:solidFill>
                          <a:effectLst/>
                        </a:rPr>
                        <a:t>C H 3, single bond, C H 2, single bond, C, single bond, O H. The third C is double bonded to O above.</a:t>
                      </a:r>
                      <a:endParaRPr lang="en-US" sz="100" b="0" i="0" u="none" strike="noStrike" dirty="0">
                        <a:solidFill>
                          <a:schemeClr val="tx1"/>
                        </a:solidFill>
                        <a:effectLst/>
                        <a:latin typeface="+mn-lt"/>
                      </a:endParaRP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Soluble</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9658280"/>
                  </a:ext>
                </a:extLst>
              </a:tr>
              <a:tr h="544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Butanoic acid</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u="none" strike="noStrike" dirty="0">
                          <a:solidFill>
                            <a:schemeClr val="tx1"/>
                          </a:solidFill>
                          <a:effectLst/>
                        </a:rPr>
                        <a:t>C H 3, single bond, C H 2, single bond, C H 2, single bond, C, single bond, O H. The fourth C is double bonded to O above.</a:t>
                      </a:r>
                      <a:endParaRPr lang="en-US" sz="100" b="0" i="0" u="none" strike="noStrike" dirty="0">
                        <a:solidFill>
                          <a:schemeClr val="tx1"/>
                        </a:solidFill>
                        <a:effectLst/>
                        <a:latin typeface="+mn-lt"/>
                      </a:endParaRP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Soluble</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2045780"/>
                  </a:ext>
                </a:extLst>
              </a:tr>
              <a:tr h="544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err="1">
                          <a:solidFill>
                            <a:schemeClr val="tx1"/>
                          </a:solidFill>
                          <a:sym typeface="Arial"/>
                        </a:rPr>
                        <a:t>Pentanoic</a:t>
                      </a:r>
                      <a:r>
                        <a:rPr lang="en-IN" sz="1600" u="none" strike="noStrike" cap="none" baseline="0" dirty="0">
                          <a:solidFill>
                            <a:schemeClr val="tx1"/>
                          </a:solidFill>
                          <a:sym typeface="Arial"/>
                        </a:rPr>
                        <a:t> acid</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u="none" strike="noStrike" dirty="0">
                          <a:solidFill>
                            <a:schemeClr val="tx1"/>
                          </a:solidFill>
                          <a:effectLst/>
                        </a:rPr>
                        <a:t>C H 3, single bond, C H 2, single bond, C H 2, single bond, C H 2, single bond, C, single bond, O H. The fifth C is double bonded to O above.</a:t>
                      </a:r>
                      <a:endParaRPr lang="en-US" sz="100" b="0" i="0" u="none" strike="noStrike" dirty="0">
                        <a:solidFill>
                          <a:schemeClr val="tx1"/>
                        </a:solidFill>
                        <a:effectLst/>
                        <a:latin typeface="+mn-lt"/>
                      </a:endParaRP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Soluble</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9006413"/>
                  </a:ext>
                </a:extLst>
              </a:tr>
              <a:tr h="544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Hexanoic acid</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u="none" strike="noStrike" dirty="0">
                          <a:solidFill>
                            <a:schemeClr val="tx1"/>
                          </a:solidFill>
                          <a:effectLst/>
                        </a:rPr>
                        <a:t>C H 3, single bond, C H 2, single bond, C H 2, single bond, C H 2, single bond, C H 2, single bond, C, single bond, O H. The sixth C is double bonded to O above.</a:t>
                      </a:r>
                      <a:endParaRPr lang="en-US" sz="100" b="0" i="0" u="none" strike="noStrike" dirty="0">
                        <a:solidFill>
                          <a:schemeClr val="tx1"/>
                        </a:solidFill>
                        <a:effectLst/>
                        <a:latin typeface="+mn-lt"/>
                      </a:endParaRP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Slightly soluble</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095501"/>
                  </a:ext>
                </a:extLst>
              </a:tr>
              <a:tr h="5443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Benzoic acid</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r>
                        <a:rPr lang="en-US" sz="100" u="none" strike="noStrike" dirty="0">
                          <a:solidFill>
                            <a:schemeClr val="tx1"/>
                          </a:solidFill>
                          <a:effectLst/>
                        </a:rPr>
                        <a:t>Benzene ring. C 2 is single bonded to C. C is single bonded to O H down and right, and double bonded to O above.</a:t>
                      </a:r>
                      <a:endParaRPr lang="en-US" sz="100" b="0" i="0" u="none" strike="noStrike" dirty="0">
                        <a:solidFill>
                          <a:schemeClr val="tx1"/>
                        </a:solidFill>
                        <a:effectLst/>
                        <a:latin typeface="+mn-lt"/>
                      </a:endParaRPr>
                    </a:p>
                  </a:txBody>
                  <a:tcPr marL="90000"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u="none" strike="noStrike" cap="none" baseline="0" dirty="0">
                          <a:solidFill>
                            <a:schemeClr val="tx1"/>
                          </a:solidFill>
                          <a:sym typeface="Arial"/>
                        </a:rPr>
                        <a:t>Slightly soluble</a:t>
                      </a:r>
                      <a:endParaRPr lang="en-IN" sz="1600" b="0"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876013"/>
                  </a:ext>
                </a:extLst>
              </a:tr>
            </a:tbl>
          </a:graphicData>
        </a:graphic>
      </p:graphicFrame>
      <p:pic>
        <p:nvPicPr>
          <p:cNvPr id="19" name="Content Placeholder 18">
            <a:extLst>
              <a:ext uri="{FF2B5EF4-FFF2-40B4-BE49-F238E27FC236}">
                <a16:creationId xmlns:a16="http://schemas.microsoft.com/office/drawing/2014/main" id="{D03FD14E-1D32-419C-9CD7-47E6B2F44D90}"/>
              </a:ext>
              <a:ext uri="{C183D7F6-B498-43B3-948B-1728B52AA6E4}">
                <adec:decorative xmlns:adec="http://schemas.microsoft.com/office/drawing/2017/decorative" val="1"/>
              </a:ext>
            </a:extLst>
          </p:cNvPr>
          <p:cNvPicPr>
            <a:picLocks noGrp="1" noChangeAspect="1"/>
          </p:cNvPicPr>
          <p:nvPr>
            <p:ph sz="quarter" idx="16"/>
          </p:nvPr>
        </p:nvPicPr>
        <p:blipFill>
          <a:blip r:embed="rId2"/>
          <a:stretch>
            <a:fillRect/>
          </a:stretch>
        </p:blipFill>
        <p:spPr>
          <a:xfrm>
            <a:off x="2430726" y="2644164"/>
            <a:ext cx="853464" cy="420064"/>
          </a:xfrm>
          <a:prstGeom prst="rect">
            <a:avLst/>
          </a:prstGeom>
        </p:spPr>
      </p:pic>
      <p:pic>
        <p:nvPicPr>
          <p:cNvPr id="20" name="Content Placeholder 19">
            <a:extLst>
              <a:ext uri="{FF2B5EF4-FFF2-40B4-BE49-F238E27FC236}">
                <a16:creationId xmlns:a16="http://schemas.microsoft.com/office/drawing/2014/main" id="{0BC2E2B2-17A8-4CD8-942A-E65A2F93AAAF}"/>
              </a:ext>
              <a:ext uri="{C183D7F6-B498-43B3-948B-1728B52AA6E4}">
                <adec:decorative xmlns:adec="http://schemas.microsoft.com/office/drawing/2017/decorative" val="1"/>
              </a:ext>
            </a:extLst>
          </p:cNvPr>
          <p:cNvPicPr>
            <a:picLocks noGrp="1" noChangeAspect="1"/>
          </p:cNvPicPr>
          <p:nvPr>
            <p:ph sz="quarter" idx="17"/>
          </p:nvPr>
        </p:nvPicPr>
        <p:blipFill>
          <a:blip r:embed="rId3"/>
          <a:stretch>
            <a:fillRect/>
          </a:stretch>
        </p:blipFill>
        <p:spPr>
          <a:xfrm>
            <a:off x="2424112" y="3171957"/>
            <a:ext cx="930836" cy="415905"/>
          </a:xfrm>
          <a:prstGeom prst="rect">
            <a:avLst/>
          </a:prstGeom>
        </p:spPr>
      </p:pic>
      <p:pic>
        <p:nvPicPr>
          <p:cNvPr id="21" name="Content Placeholder 20">
            <a:extLst>
              <a:ext uri="{FF2B5EF4-FFF2-40B4-BE49-F238E27FC236}">
                <a16:creationId xmlns:a16="http://schemas.microsoft.com/office/drawing/2014/main" id="{163157AB-3802-49EF-900E-97FD36E7DC01}"/>
              </a:ext>
              <a:ext uri="{C183D7F6-B498-43B3-948B-1728B52AA6E4}">
                <adec:decorative xmlns:adec="http://schemas.microsoft.com/office/drawing/2017/decorative" val="1"/>
              </a:ext>
            </a:extLst>
          </p:cNvPr>
          <p:cNvPicPr>
            <a:picLocks noGrp="1" noChangeAspect="1"/>
          </p:cNvPicPr>
          <p:nvPr>
            <p:ph sz="quarter" idx="18"/>
          </p:nvPr>
        </p:nvPicPr>
        <p:blipFill>
          <a:blip r:embed="rId4"/>
          <a:stretch>
            <a:fillRect/>
          </a:stretch>
        </p:blipFill>
        <p:spPr>
          <a:xfrm>
            <a:off x="2467280" y="3743217"/>
            <a:ext cx="1365622" cy="414564"/>
          </a:xfrm>
          <a:prstGeom prst="rect">
            <a:avLst/>
          </a:prstGeom>
        </p:spPr>
      </p:pic>
      <p:pic>
        <p:nvPicPr>
          <p:cNvPr id="22" name="Content Placeholder 21">
            <a:extLst>
              <a:ext uri="{FF2B5EF4-FFF2-40B4-BE49-F238E27FC236}">
                <a16:creationId xmlns:a16="http://schemas.microsoft.com/office/drawing/2014/main" id="{7758EB1E-E205-4B48-B786-EDF9C7882ED7}"/>
              </a:ext>
              <a:ext uri="{C183D7F6-B498-43B3-948B-1728B52AA6E4}">
                <adec:decorative xmlns:adec="http://schemas.microsoft.com/office/drawing/2017/decorative" val="1"/>
              </a:ext>
            </a:extLst>
          </p:cNvPr>
          <p:cNvPicPr>
            <a:picLocks noGrp="1" noChangeAspect="1"/>
          </p:cNvPicPr>
          <p:nvPr>
            <p:ph sz="quarter" idx="19"/>
          </p:nvPr>
        </p:nvPicPr>
        <p:blipFill>
          <a:blip r:embed="rId5"/>
          <a:stretch>
            <a:fillRect/>
          </a:stretch>
        </p:blipFill>
        <p:spPr>
          <a:xfrm>
            <a:off x="2476411" y="4295758"/>
            <a:ext cx="1652159" cy="371888"/>
          </a:xfrm>
          <a:prstGeom prst="rect">
            <a:avLst/>
          </a:prstGeom>
        </p:spPr>
      </p:pic>
      <p:pic>
        <p:nvPicPr>
          <p:cNvPr id="23" name="Content Placeholder 22">
            <a:extLst>
              <a:ext uri="{FF2B5EF4-FFF2-40B4-BE49-F238E27FC236}">
                <a16:creationId xmlns:a16="http://schemas.microsoft.com/office/drawing/2014/main" id="{8DEBCA6F-7A8C-453E-B1DE-3A693B55BA91}"/>
              </a:ext>
              <a:ext uri="{C183D7F6-B498-43B3-948B-1728B52AA6E4}">
                <adec:decorative xmlns:adec="http://schemas.microsoft.com/office/drawing/2017/decorative" val="1"/>
              </a:ext>
            </a:extLst>
          </p:cNvPr>
          <p:cNvPicPr>
            <a:picLocks noGrp="1" noChangeAspect="1"/>
          </p:cNvPicPr>
          <p:nvPr>
            <p:ph sz="quarter" idx="20"/>
          </p:nvPr>
        </p:nvPicPr>
        <p:blipFill>
          <a:blip r:embed="rId6"/>
          <a:stretch>
            <a:fillRect/>
          </a:stretch>
        </p:blipFill>
        <p:spPr>
          <a:xfrm>
            <a:off x="2467934" y="4827999"/>
            <a:ext cx="2054530" cy="377985"/>
          </a:xfrm>
          <a:prstGeom prst="rect">
            <a:avLst/>
          </a:prstGeom>
        </p:spPr>
      </p:pic>
      <p:pic>
        <p:nvPicPr>
          <p:cNvPr id="24" name="Content Placeholder 23">
            <a:extLst>
              <a:ext uri="{FF2B5EF4-FFF2-40B4-BE49-F238E27FC236}">
                <a16:creationId xmlns:a16="http://schemas.microsoft.com/office/drawing/2014/main" id="{A2C92EF3-9CD1-48BA-AE3A-C00AAA5E08F6}"/>
              </a:ext>
              <a:ext uri="{C183D7F6-B498-43B3-948B-1728B52AA6E4}">
                <adec:decorative xmlns:adec="http://schemas.microsoft.com/office/drawing/2017/decorative" val="1"/>
              </a:ext>
            </a:extLst>
          </p:cNvPr>
          <p:cNvPicPr>
            <a:picLocks noGrp="1" noChangeAspect="1"/>
          </p:cNvPicPr>
          <p:nvPr>
            <p:ph sz="quarter" idx="21"/>
          </p:nvPr>
        </p:nvPicPr>
        <p:blipFill>
          <a:blip r:embed="rId7"/>
          <a:stretch>
            <a:fillRect/>
          </a:stretch>
        </p:blipFill>
        <p:spPr>
          <a:xfrm>
            <a:off x="2467934" y="5394248"/>
            <a:ext cx="2469094" cy="377985"/>
          </a:xfrm>
          <a:prstGeom prst="rect">
            <a:avLst/>
          </a:prstGeom>
        </p:spPr>
      </p:pic>
      <p:pic>
        <p:nvPicPr>
          <p:cNvPr id="25" name="Content Placeholder 24">
            <a:extLst>
              <a:ext uri="{FF2B5EF4-FFF2-40B4-BE49-F238E27FC236}">
                <a16:creationId xmlns:a16="http://schemas.microsoft.com/office/drawing/2014/main" id="{C3679B9E-F5D9-4CFA-9C51-57F7EC6E60FE}"/>
              </a:ext>
              <a:ext uri="{C183D7F6-B498-43B3-948B-1728B52AA6E4}">
                <adec:decorative xmlns:adec="http://schemas.microsoft.com/office/drawing/2017/decorative" val="1"/>
              </a:ext>
            </a:extLst>
          </p:cNvPr>
          <p:cNvPicPr>
            <a:picLocks noGrp="1" noChangeAspect="1"/>
          </p:cNvPicPr>
          <p:nvPr>
            <p:ph sz="quarter" idx="22"/>
          </p:nvPr>
        </p:nvPicPr>
        <p:blipFill>
          <a:blip r:embed="rId8"/>
          <a:stretch>
            <a:fillRect/>
          </a:stretch>
        </p:blipFill>
        <p:spPr>
          <a:xfrm>
            <a:off x="2467280" y="5882650"/>
            <a:ext cx="622891" cy="482600"/>
          </a:xfrm>
          <a:prstGeom prst="rect">
            <a:avLst/>
          </a:prstGeom>
        </p:spPr>
      </p:pic>
    </p:spTree>
    <p:extLst>
      <p:ext uri="{BB962C8B-B14F-4D97-AF65-F5344CB8AC3E}">
        <p14:creationId xmlns:p14="http://schemas.microsoft.com/office/powerpoint/2010/main" val="30519152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5634-6977-4DAD-9712-7169D9594130}"/>
              </a:ext>
            </a:extLst>
          </p:cNvPr>
          <p:cNvSpPr>
            <a:spLocks noGrp="1"/>
          </p:cNvSpPr>
          <p:nvPr>
            <p:ph type="title"/>
          </p:nvPr>
        </p:nvSpPr>
        <p:spPr/>
        <p:txBody>
          <a:bodyPr/>
          <a:lstStyle/>
          <a:p>
            <a:r>
              <a:rPr lang="en-IN" dirty="0"/>
              <a:t>Acidity of Carboxylic Acids</a:t>
            </a:r>
          </a:p>
        </p:txBody>
      </p:sp>
      <p:sp>
        <p:nvSpPr>
          <p:cNvPr id="3" name="Content Placeholder 2">
            <a:extLst>
              <a:ext uri="{FF2B5EF4-FFF2-40B4-BE49-F238E27FC236}">
                <a16:creationId xmlns:a16="http://schemas.microsoft.com/office/drawing/2014/main" id="{B21674B5-FA81-4D6A-A22A-09958500F3C6}"/>
              </a:ext>
            </a:extLst>
          </p:cNvPr>
          <p:cNvSpPr>
            <a:spLocks noGrp="1"/>
          </p:cNvSpPr>
          <p:nvPr>
            <p:ph sz="quarter" idx="13"/>
          </p:nvPr>
        </p:nvSpPr>
        <p:spPr>
          <a:xfrm>
            <a:off x="457200" y="1541579"/>
            <a:ext cx="8391832" cy="2823944"/>
          </a:xfrm>
        </p:spPr>
        <p:txBody>
          <a:bodyPr/>
          <a:lstStyle/>
          <a:p>
            <a:pPr marL="432" indent="0">
              <a:buNone/>
            </a:pPr>
            <a:r>
              <a:rPr lang="en-IN" sz="2400" dirty="0"/>
              <a:t>Carboxylic acids</a:t>
            </a:r>
          </a:p>
          <a:p>
            <a:r>
              <a:rPr lang="en-IN" sz="2400" dirty="0"/>
              <a:t>are weak acids</a:t>
            </a:r>
          </a:p>
          <a:p>
            <a:r>
              <a:rPr lang="en-IN" sz="2400" dirty="0"/>
              <a:t>ionize in water to produce carboxylate ions and hydronium ions</a:t>
            </a:r>
          </a:p>
          <a:p>
            <a:r>
              <a:rPr lang="en-IN" sz="2400" dirty="0"/>
              <a:t>can lose a proton because two oxygen atoms in the carboxylate ion stabilize negative charge</a:t>
            </a:r>
          </a:p>
        </p:txBody>
      </p:sp>
      <p:pic>
        <p:nvPicPr>
          <p:cNvPr id="5" name="Content Placeholder 4" descr="A carboxylic acid, ethanoic acid, or acetic acid + H 2 O, is in equilibrium with, a carboxylate ion, the ethanoate ion, or acetate ion + H 3 O plus. For long description in Notes pane, press F6.&#10;">
            <a:extLst>
              <a:ext uri="{FF2B5EF4-FFF2-40B4-BE49-F238E27FC236}">
                <a16:creationId xmlns:a16="http://schemas.microsoft.com/office/drawing/2014/main" id="{3CDEF264-4743-4957-9C67-2CEB1746FBFF}"/>
              </a:ext>
            </a:extLst>
          </p:cNvPr>
          <p:cNvPicPr>
            <a:picLocks noGrp="1" noChangeAspect="1"/>
          </p:cNvPicPr>
          <p:nvPr>
            <p:ph sz="quarter" idx="14"/>
          </p:nvPr>
        </p:nvPicPr>
        <p:blipFill>
          <a:blip r:embed="rId3"/>
          <a:stretch>
            <a:fillRect/>
          </a:stretch>
        </p:blipFill>
        <p:spPr>
          <a:xfrm>
            <a:off x="1681691" y="4733334"/>
            <a:ext cx="5780617" cy="1585097"/>
          </a:xfrm>
          <a:prstGeom prst="rect">
            <a:avLst/>
          </a:prstGeom>
        </p:spPr>
      </p:pic>
    </p:spTree>
    <p:extLst>
      <p:ext uri="{BB962C8B-B14F-4D97-AF65-F5344CB8AC3E}">
        <p14:creationId xmlns:p14="http://schemas.microsoft.com/office/powerpoint/2010/main" val="2938269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5AABC-7730-464D-894B-8E68B988718B}"/>
              </a:ext>
            </a:extLst>
          </p:cNvPr>
          <p:cNvSpPr>
            <a:spLocks noGrp="1"/>
          </p:cNvSpPr>
          <p:nvPr>
            <p:ph type="title"/>
          </p:nvPr>
        </p:nvSpPr>
        <p:spPr/>
        <p:txBody>
          <a:bodyPr/>
          <a:lstStyle/>
          <a:p>
            <a:r>
              <a:rPr lang="en-IN" sz="3400" dirty="0"/>
              <a:t>Carboxylic Acids, Esters, Amines, and Amides</a:t>
            </a:r>
          </a:p>
        </p:txBody>
      </p:sp>
      <p:sp>
        <p:nvSpPr>
          <p:cNvPr id="3" name="Content Placeholder 2">
            <a:extLst>
              <a:ext uri="{FF2B5EF4-FFF2-40B4-BE49-F238E27FC236}">
                <a16:creationId xmlns:a16="http://schemas.microsoft.com/office/drawing/2014/main" id="{BAE31EEC-1220-47C6-9EB2-B0B260756DC6}"/>
              </a:ext>
            </a:extLst>
          </p:cNvPr>
          <p:cNvSpPr>
            <a:spLocks noGrp="1"/>
          </p:cNvSpPr>
          <p:nvPr>
            <p:ph sz="quarter" idx="13"/>
          </p:nvPr>
        </p:nvSpPr>
        <p:spPr>
          <a:xfrm>
            <a:off x="457199" y="1556326"/>
            <a:ext cx="4869543" cy="4350987"/>
          </a:xfrm>
        </p:spPr>
        <p:txBody>
          <a:bodyPr/>
          <a:lstStyle/>
          <a:p>
            <a:pPr marL="432" indent="0">
              <a:buNone/>
            </a:pPr>
            <a:r>
              <a:rPr lang="en-IN" sz="2400" dirty="0"/>
              <a:t>Environmental health practitioners (E</a:t>
            </a:r>
            <a:r>
              <a:rPr lang="en-IN" sz="100" dirty="0"/>
              <a:t> </a:t>
            </a:r>
            <a:r>
              <a:rPr lang="en-IN" sz="2400" dirty="0"/>
              <a:t>H</a:t>
            </a:r>
            <a:r>
              <a:rPr lang="en-IN" sz="100" dirty="0"/>
              <a:t> </a:t>
            </a:r>
            <a:r>
              <a:rPr lang="en-IN" sz="2400" dirty="0"/>
              <a:t>Ps) monitor environmental pollution to protect the public’s health. By using specialized equipment, E</a:t>
            </a:r>
            <a:r>
              <a:rPr lang="en-IN" sz="100" dirty="0"/>
              <a:t> </a:t>
            </a:r>
            <a:r>
              <a:rPr lang="en-IN" sz="2400" dirty="0"/>
              <a:t>H</a:t>
            </a:r>
            <a:r>
              <a:rPr lang="en-IN" sz="100" dirty="0"/>
              <a:t> </a:t>
            </a:r>
            <a:r>
              <a:rPr lang="en-IN" sz="2400" dirty="0"/>
              <a:t>Ps measure pollution levels in soil, air, and water, as well as noise and radiation levels. E</a:t>
            </a:r>
            <a:r>
              <a:rPr lang="en-IN" sz="100" dirty="0"/>
              <a:t> </a:t>
            </a:r>
            <a:r>
              <a:rPr lang="en-IN" sz="2400" dirty="0"/>
              <a:t>H</a:t>
            </a:r>
            <a:r>
              <a:rPr lang="en-IN" sz="100" dirty="0"/>
              <a:t> </a:t>
            </a:r>
            <a:r>
              <a:rPr lang="en-IN" sz="2400" dirty="0"/>
              <a:t>Ps can specialize in a specific area, such as air quality or hazardous and solid waste.</a:t>
            </a:r>
          </a:p>
        </p:txBody>
      </p:sp>
      <p:pic>
        <p:nvPicPr>
          <p:cNvPr id="5" name="Content Placeholder 4" descr="An environmental health practitioner examines the soil.">
            <a:extLst>
              <a:ext uri="{FF2B5EF4-FFF2-40B4-BE49-F238E27FC236}">
                <a16:creationId xmlns:a16="http://schemas.microsoft.com/office/drawing/2014/main" id="{A611610F-54E7-4FDB-B9D5-571C93A0DB2E}"/>
              </a:ext>
            </a:extLst>
          </p:cNvPr>
          <p:cNvPicPr>
            <a:picLocks noGrp="1" noChangeAspect="1"/>
          </p:cNvPicPr>
          <p:nvPr>
            <p:ph sz="quarter" idx="14"/>
          </p:nvPr>
        </p:nvPicPr>
        <p:blipFill>
          <a:blip r:embed="rId2"/>
          <a:stretch>
            <a:fillRect/>
          </a:stretch>
        </p:blipFill>
        <p:spPr>
          <a:xfrm>
            <a:off x="5536201" y="1765214"/>
            <a:ext cx="3441884" cy="3356599"/>
          </a:xfrm>
          <a:prstGeom prst="rect">
            <a:avLst/>
          </a:prstGeom>
        </p:spPr>
      </p:pic>
    </p:spTree>
    <p:extLst>
      <p:ext uri="{BB962C8B-B14F-4D97-AF65-F5344CB8AC3E}">
        <p14:creationId xmlns:p14="http://schemas.microsoft.com/office/powerpoint/2010/main" val="3378295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4048-EDCB-4905-8DC5-0F514F7D6D7E}"/>
              </a:ext>
            </a:extLst>
          </p:cNvPr>
          <p:cNvSpPr>
            <a:spLocks noGrp="1"/>
          </p:cNvSpPr>
          <p:nvPr>
            <p:ph type="title"/>
          </p:nvPr>
        </p:nvSpPr>
        <p:spPr/>
        <p:txBody>
          <a:bodyPr/>
          <a:lstStyle/>
          <a:p>
            <a:r>
              <a:rPr lang="en-IN" dirty="0"/>
              <a:t>Learning Check 1</a:t>
            </a:r>
          </a:p>
        </p:txBody>
      </p:sp>
      <p:sp>
        <p:nvSpPr>
          <p:cNvPr id="3" name="Content Placeholder 2">
            <a:extLst>
              <a:ext uri="{FF2B5EF4-FFF2-40B4-BE49-F238E27FC236}">
                <a16:creationId xmlns:a16="http://schemas.microsoft.com/office/drawing/2014/main" id="{4ED62F20-6BE7-45ED-9118-5DB948FC590B}"/>
              </a:ext>
            </a:extLst>
          </p:cNvPr>
          <p:cNvSpPr>
            <a:spLocks noGrp="1"/>
          </p:cNvSpPr>
          <p:nvPr>
            <p:ph sz="quarter" idx="13"/>
          </p:nvPr>
        </p:nvSpPr>
        <p:spPr>
          <a:xfrm>
            <a:off x="457200" y="1556327"/>
            <a:ext cx="8229600" cy="773918"/>
          </a:xfrm>
        </p:spPr>
        <p:txBody>
          <a:bodyPr/>
          <a:lstStyle/>
          <a:p>
            <a:pPr marL="432" indent="0">
              <a:buNone/>
            </a:pPr>
            <a:r>
              <a:rPr lang="en-IN" sz="2400" dirty="0"/>
              <a:t>Write the balanced chemical equation for the dissociation of butanoic acid in water and identify the carboxylate ion.</a:t>
            </a:r>
          </a:p>
        </p:txBody>
      </p:sp>
      <p:graphicFrame>
        <p:nvGraphicFramePr>
          <p:cNvPr id="6" name="Content Placeholder 5"/>
          <p:cNvGraphicFramePr>
            <a:graphicFrameLocks noGrp="1"/>
          </p:cNvGraphicFramePr>
          <p:nvPr>
            <p:ph sz="quarter" idx="14"/>
            <p:extLst/>
          </p:nvPr>
        </p:nvGraphicFramePr>
        <p:xfrm>
          <a:off x="457199" y="2691765"/>
          <a:ext cx="8061436" cy="1365228"/>
        </p:xfrm>
        <a:graphic>
          <a:graphicData uri="http://schemas.openxmlformats.org/drawingml/2006/table">
            <a:tbl>
              <a:tblPr firstRow="1" bandRow="1">
                <a:tableStyleId>{2D5ABB26-0587-4C30-8999-92F81FD0307C}</a:tableStyleId>
              </a:tblPr>
              <a:tblGrid>
                <a:gridCol w="1739463">
                  <a:extLst>
                    <a:ext uri="{9D8B030D-6E8A-4147-A177-3AD203B41FA5}">
                      <a16:colId xmlns:a16="http://schemas.microsoft.com/office/drawing/2014/main" val="3735259308"/>
                    </a:ext>
                  </a:extLst>
                </a:gridCol>
                <a:gridCol w="2291255">
                  <a:extLst>
                    <a:ext uri="{9D8B030D-6E8A-4147-A177-3AD203B41FA5}">
                      <a16:colId xmlns:a16="http://schemas.microsoft.com/office/drawing/2014/main" val="2405568854"/>
                    </a:ext>
                  </a:extLst>
                </a:gridCol>
                <a:gridCol w="1481959">
                  <a:extLst>
                    <a:ext uri="{9D8B030D-6E8A-4147-A177-3AD203B41FA5}">
                      <a16:colId xmlns:a16="http://schemas.microsoft.com/office/drawing/2014/main" val="1476120307"/>
                    </a:ext>
                  </a:extLst>
                </a:gridCol>
                <a:gridCol w="2548759">
                  <a:extLst>
                    <a:ext uri="{9D8B030D-6E8A-4147-A177-3AD203B41FA5}">
                      <a16:colId xmlns:a16="http://schemas.microsoft.com/office/drawing/2014/main" val="3187563482"/>
                    </a:ext>
                  </a:extLst>
                </a:gridCol>
              </a:tblGrid>
              <a:tr h="370840">
                <a:tc>
                  <a:txBody>
                    <a:bodyPr/>
                    <a:lstStyle/>
                    <a:p>
                      <a:r>
                        <a:rPr lang="en-IN" sz="1800" b="1" u="none" strike="noStrike" cap="none" baseline="0" dirty="0">
                          <a:solidFill>
                            <a:schemeClr val="tx1"/>
                          </a:solidFill>
                          <a:sym typeface="Arial"/>
                        </a:rPr>
                        <a:t>Analyze the Problem</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olidFill>
                            <a:schemeClr val="tx1"/>
                          </a:solidFill>
                          <a:sym typeface="Arial"/>
                        </a:rPr>
                        <a:t>Given</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olidFill>
                            <a:schemeClr val="tx1"/>
                          </a:solidFill>
                          <a:sym typeface="Arial"/>
                        </a:rPr>
                        <a:t>Need</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olidFill>
                            <a:schemeClr val="tx1"/>
                          </a:solidFill>
                          <a:sym typeface="Arial"/>
                        </a:rPr>
                        <a:t>Connect</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5280464"/>
                  </a:ext>
                </a:extLst>
              </a:tr>
              <a:tr h="725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1" i="0" u="none" strike="noStrike" cap="none" baseline="0" dirty="0">
                          <a:solidFill>
                            <a:schemeClr val="tx1"/>
                          </a:solidFill>
                          <a:latin typeface="+mn-lt"/>
                          <a:ea typeface="+mn-ea"/>
                          <a:cs typeface="+mn-cs"/>
                          <a:sym typeface="Arial"/>
                        </a:rPr>
                        <a:t>Blank</a:t>
                      </a: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butanoic acid, </a:t>
                      </a:r>
                      <a:r>
                        <a:rPr lang="en-US" sz="100" dirty="0">
                          <a:solidFill>
                            <a:schemeClr val="tx1"/>
                          </a:solidFill>
                        </a:rPr>
                        <a:t>H sub 2 O</a:t>
                      </a:r>
                      <a:r>
                        <a:rPr lang="en-US" sz="1800" dirty="0">
                          <a:solidFill>
                            <a:schemeClr val="tx1"/>
                          </a:solidFill>
                        </a:rPr>
                        <a:t> </a:t>
                      </a:r>
                      <a:endParaRPr lang="en-IN" sz="18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dissociation equation</a:t>
                      </a:r>
                      <a:endParaRPr lang="en-IN" sz="18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solidFill>
                            <a:schemeClr val="tx1"/>
                          </a:solidFill>
                        </a:rPr>
                        <a:t>products: butanoate ion, </a:t>
                      </a:r>
                      <a:r>
                        <a:rPr lang="pt-BR" sz="100" dirty="0">
                          <a:solidFill>
                            <a:schemeClr val="tx1"/>
                          </a:solidFill>
                        </a:rPr>
                        <a:t>H sub 3 O super plus</a:t>
                      </a:r>
                      <a:endParaRPr lang="en-IN" sz="1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1781148"/>
                  </a:ext>
                </a:extLst>
              </a:tr>
            </a:tbl>
          </a:graphicData>
        </a:graphic>
      </p:graphicFrame>
      <p:graphicFrame>
        <p:nvGraphicFramePr>
          <p:cNvPr id="7" name="Object 6">
            <a:extLst>
              <a:ext uri="{FF2B5EF4-FFF2-40B4-BE49-F238E27FC236}">
                <a16:creationId xmlns:a16="http://schemas.microsoft.com/office/drawing/2014/main" id="{B415593B-A793-4832-9239-4EA51476554C}"/>
              </a:ext>
              <a:ext uri="{C183D7F6-B498-43B3-948B-1728B52AA6E4}">
                <adec:decorative xmlns:adec="http://schemas.microsoft.com/office/drawing/2017/decorative" val="1"/>
              </a:ext>
            </a:extLst>
          </p:cNvPr>
          <p:cNvGraphicFramePr>
            <a:graphicFrameLocks noChangeAspect="1"/>
          </p:cNvGraphicFramePr>
          <p:nvPr>
            <p:extLst/>
          </p:nvPr>
        </p:nvGraphicFramePr>
        <p:xfrm>
          <a:off x="3743725" y="3425415"/>
          <a:ext cx="428273" cy="278379"/>
        </p:xfrm>
        <a:graphic>
          <a:graphicData uri="http://schemas.openxmlformats.org/presentationml/2006/ole">
            <mc:AlternateContent xmlns:mc="http://schemas.openxmlformats.org/markup-compatibility/2006">
              <mc:Choice xmlns:v="urn:schemas-microsoft-com:vml" Requires="v">
                <p:oleObj spid="_x0000_s4104" name="Equation" r:id="rId3" imgW="507960" imgH="330120" progId="Equation.DSMT4">
                  <p:embed/>
                </p:oleObj>
              </mc:Choice>
              <mc:Fallback>
                <p:oleObj name="Equation" r:id="rId3" imgW="507960" imgH="330120" progId="Equation.DSMT4">
                  <p:embed/>
                  <p:pic>
                    <p:nvPicPr>
                      <p:cNvPr id="7" name="Object 6">
                        <a:extLst>
                          <a:ext uri="{FF2B5EF4-FFF2-40B4-BE49-F238E27FC236}">
                            <a16:creationId xmlns:a16="http://schemas.microsoft.com/office/drawing/2014/main" id="{B415593B-A793-4832-9239-4EA51476554C}"/>
                          </a:ext>
                          <a:ext uri="{C183D7F6-B498-43B3-948B-1728B52AA6E4}">
                            <adec:decorative xmlns:adec="http://schemas.microsoft.com/office/drawing/2017/decorative" val="1"/>
                          </a:ext>
                        </a:extLst>
                      </p:cNvPr>
                      <p:cNvPicPr/>
                      <p:nvPr/>
                    </p:nvPicPr>
                    <p:blipFill>
                      <a:blip r:embed="rId4"/>
                      <a:stretch>
                        <a:fillRect/>
                      </a:stretch>
                    </p:blipFill>
                    <p:spPr>
                      <a:xfrm>
                        <a:off x="3743725" y="3425415"/>
                        <a:ext cx="428273" cy="278379"/>
                      </a:xfrm>
                      <a:prstGeom prst="rect">
                        <a:avLst/>
                      </a:prstGeom>
                      <a:solidFill>
                        <a:schemeClr val="bg1"/>
                      </a:solidFill>
                    </p:spPr>
                  </p:pic>
                </p:oleObj>
              </mc:Fallback>
            </mc:AlternateContent>
          </a:graphicData>
        </a:graphic>
      </p:graphicFrame>
      <p:graphicFrame>
        <p:nvGraphicFramePr>
          <p:cNvPr id="9" name="Object 8">
            <a:extLst>
              <a:ext uri="{FF2B5EF4-FFF2-40B4-BE49-F238E27FC236}">
                <a16:creationId xmlns:a16="http://schemas.microsoft.com/office/drawing/2014/main" id="{5D91195C-C29F-4161-9932-30B7AEEFACCC}"/>
              </a:ext>
              <a:ext uri="{C183D7F6-B498-43B3-948B-1728B52AA6E4}">
                <adec:decorative xmlns:adec="http://schemas.microsoft.com/office/drawing/2017/decorative" val="1"/>
              </a:ext>
            </a:extLst>
          </p:cNvPr>
          <p:cNvGraphicFramePr>
            <a:graphicFrameLocks noChangeAspect="1"/>
          </p:cNvGraphicFramePr>
          <p:nvPr>
            <p:extLst/>
          </p:nvPr>
        </p:nvGraphicFramePr>
        <p:xfrm>
          <a:off x="6512466" y="3640734"/>
          <a:ext cx="477085" cy="295793"/>
        </p:xfrm>
        <a:graphic>
          <a:graphicData uri="http://schemas.openxmlformats.org/presentationml/2006/ole">
            <mc:AlternateContent xmlns:mc="http://schemas.openxmlformats.org/markup-compatibility/2006">
              <mc:Choice xmlns:v="urn:schemas-microsoft-com:vml" Requires="v">
                <p:oleObj spid="_x0000_s4105" name="Equation" r:id="rId5" imgW="634680" imgH="393480" progId="Equation.DSMT4">
                  <p:embed/>
                </p:oleObj>
              </mc:Choice>
              <mc:Fallback>
                <p:oleObj name="Equation" r:id="rId5" imgW="634680" imgH="393480" progId="Equation.DSMT4">
                  <p:embed/>
                  <p:pic>
                    <p:nvPicPr>
                      <p:cNvPr id="9" name="Object 8">
                        <a:extLst>
                          <a:ext uri="{FF2B5EF4-FFF2-40B4-BE49-F238E27FC236}">
                            <a16:creationId xmlns:a16="http://schemas.microsoft.com/office/drawing/2014/main" id="{5D91195C-C29F-4161-9932-30B7AEEFACCC}"/>
                          </a:ext>
                          <a:ext uri="{C183D7F6-B498-43B3-948B-1728B52AA6E4}">
                            <adec:decorative xmlns:adec="http://schemas.microsoft.com/office/drawing/2017/decorative" val="1"/>
                          </a:ext>
                        </a:extLst>
                      </p:cNvPr>
                      <p:cNvPicPr/>
                      <p:nvPr/>
                    </p:nvPicPr>
                    <p:blipFill>
                      <a:blip r:embed="rId6"/>
                      <a:stretch>
                        <a:fillRect/>
                      </a:stretch>
                    </p:blipFill>
                    <p:spPr>
                      <a:xfrm>
                        <a:off x="6512466" y="3640734"/>
                        <a:ext cx="477085" cy="29579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586492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F59D-2CA4-4105-9DAE-8FEEF1E506FC}"/>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3409A881-8AC2-4565-98D5-5371FBD7FEDA}"/>
              </a:ext>
            </a:extLst>
          </p:cNvPr>
          <p:cNvSpPr>
            <a:spLocks noGrp="1"/>
          </p:cNvSpPr>
          <p:nvPr>
            <p:ph sz="quarter" idx="14"/>
          </p:nvPr>
        </p:nvSpPr>
        <p:spPr>
          <a:xfrm>
            <a:off x="457200" y="1562499"/>
            <a:ext cx="8288594" cy="841487"/>
          </a:xfrm>
        </p:spPr>
        <p:txBody>
          <a:bodyPr/>
          <a:lstStyle/>
          <a:p>
            <a:pPr marL="432" indent="0">
              <a:buNone/>
            </a:pPr>
            <a:r>
              <a:rPr lang="en-IN" sz="2400" dirty="0"/>
              <a:t>Write the balanced chemical equation for the dissociation of butanoic acid in water and identify the carboxylate ion.</a:t>
            </a:r>
          </a:p>
        </p:txBody>
      </p:sp>
      <p:pic>
        <p:nvPicPr>
          <p:cNvPr id="17" name="Content Placeholder 16" descr="A reaction equation using Lewis structures. For long description in Notes pane, press F6.">
            <a:extLst>
              <a:ext uri="{FF2B5EF4-FFF2-40B4-BE49-F238E27FC236}">
                <a16:creationId xmlns:a16="http://schemas.microsoft.com/office/drawing/2014/main" id="{F8999B3B-B771-481D-8A30-C80E7EBF3E1E}"/>
              </a:ext>
            </a:extLst>
          </p:cNvPr>
          <p:cNvPicPr>
            <a:picLocks noGrp="1" noChangeAspect="1"/>
          </p:cNvPicPr>
          <p:nvPr>
            <p:ph sz="quarter" idx="15"/>
          </p:nvPr>
        </p:nvPicPr>
        <p:blipFill>
          <a:blip r:embed="rId3"/>
          <a:stretch>
            <a:fillRect/>
          </a:stretch>
        </p:blipFill>
        <p:spPr>
          <a:xfrm>
            <a:off x="630404" y="2818572"/>
            <a:ext cx="7470240" cy="1439831"/>
          </a:xfrm>
          <a:prstGeom prst="rect">
            <a:avLst/>
          </a:prstGeom>
        </p:spPr>
      </p:pic>
      <p:sp>
        <p:nvSpPr>
          <p:cNvPr id="3" name="Content Placeholder 2">
            <a:extLst>
              <a:ext uri="{FF2B5EF4-FFF2-40B4-BE49-F238E27FC236}">
                <a16:creationId xmlns:a16="http://schemas.microsoft.com/office/drawing/2014/main" id="{FB4EC075-C91C-49AE-886C-3F4C0F97657C}"/>
              </a:ext>
            </a:extLst>
          </p:cNvPr>
          <p:cNvSpPr>
            <a:spLocks noGrp="1"/>
          </p:cNvSpPr>
          <p:nvPr>
            <p:ph sz="quarter" idx="16"/>
          </p:nvPr>
        </p:nvSpPr>
        <p:spPr>
          <a:xfrm>
            <a:off x="3864077" y="4595456"/>
            <a:ext cx="1961535" cy="361542"/>
          </a:xfrm>
        </p:spPr>
        <p:txBody>
          <a:bodyPr/>
          <a:lstStyle/>
          <a:p>
            <a:pPr marL="432" indent="0">
              <a:buNone/>
            </a:pPr>
            <a:r>
              <a:rPr lang="en-IN" sz="2000" b="1" dirty="0"/>
              <a:t>carboxylate ion</a:t>
            </a:r>
          </a:p>
        </p:txBody>
      </p:sp>
    </p:spTree>
    <p:extLst>
      <p:ext uri="{BB962C8B-B14F-4D97-AF65-F5344CB8AC3E}">
        <p14:creationId xmlns:p14="http://schemas.microsoft.com/office/powerpoint/2010/main" val="568885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F59D-2CA4-4105-9DAE-8FEEF1E506FC}"/>
              </a:ext>
            </a:extLst>
          </p:cNvPr>
          <p:cNvSpPr>
            <a:spLocks noGrp="1"/>
          </p:cNvSpPr>
          <p:nvPr>
            <p:ph type="title"/>
          </p:nvPr>
        </p:nvSpPr>
        <p:spPr/>
        <p:txBody>
          <a:bodyPr/>
          <a:lstStyle/>
          <a:p>
            <a:r>
              <a:rPr lang="en-IN" dirty="0"/>
              <a:t>Neutralization of Carboxylic Acids</a:t>
            </a:r>
          </a:p>
        </p:txBody>
      </p:sp>
      <p:sp>
        <p:nvSpPr>
          <p:cNvPr id="4" name="Content Placeholder 3">
            <a:extLst>
              <a:ext uri="{FF2B5EF4-FFF2-40B4-BE49-F238E27FC236}">
                <a16:creationId xmlns:a16="http://schemas.microsoft.com/office/drawing/2014/main" id="{3409A881-8AC2-4565-98D5-5371FBD7FEDA}"/>
              </a:ext>
            </a:extLst>
          </p:cNvPr>
          <p:cNvSpPr>
            <a:spLocks noGrp="1"/>
          </p:cNvSpPr>
          <p:nvPr>
            <p:ph sz="quarter" idx="14"/>
          </p:nvPr>
        </p:nvSpPr>
        <p:spPr>
          <a:xfrm>
            <a:off x="457201" y="1547752"/>
            <a:ext cx="8232776" cy="1401926"/>
          </a:xfrm>
        </p:spPr>
        <p:txBody>
          <a:bodyPr/>
          <a:lstStyle/>
          <a:p>
            <a:pPr marL="432" indent="0">
              <a:buNone/>
            </a:pPr>
            <a:r>
              <a:rPr lang="en-IN" sz="2400" b="1" dirty="0"/>
              <a:t>Carboxylic acid salts</a:t>
            </a:r>
            <a:endParaRPr lang="en-IN" sz="2400" dirty="0"/>
          </a:p>
          <a:p>
            <a:r>
              <a:rPr lang="en-IN" sz="2400" dirty="0"/>
              <a:t>are a product of the neutralization of a carboxylic acid with a strong base, such as N</a:t>
            </a:r>
            <a:r>
              <a:rPr lang="en-IN" sz="100" dirty="0"/>
              <a:t> </a:t>
            </a:r>
            <a:r>
              <a:rPr lang="en-IN" sz="2400" dirty="0"/>
              <a:t>a</a:t>
            </a:r>
            <a:r>
              <a:rPr lang="en-IN" sz="100" dirty="0"/>
              <a:t> </a:t>
            </a:r>
            <a:r>
              <a:rPr lang="en-IN" sz="2400" dirty="0"/>
              <a:t>O</a:t>
            </a:r>
            <a:r>
              <a:rPr lang="en-IN" sz="100" dirty="0"/>
              <a:t> </a:t>
            </a:r>
            <a:r>
              <a:rPr lang="en-IN" sz="2400" dirty="0"/>
              <a:t>H or K</a:t>
            </a:r>
            <a:r>
              <a:rPr lang="en-IN" sz="100" dirty="0"/>
              <a:t> </a:t>
            </a:r>
            <a:r>
              <a:rPr lang="en-IN" sz="2400" dirty="0"/>
              <a:t>O</a:t>
            </a:r>
            <a:r>
              <a:rPr lang="en-IN" sz="100" dirty="0"/>
              <a:t> </a:t>
            </a:r>
            <a:r>
              <a:rPr lang="en-IN" sz="2400" dirty="0"/>
              <a:t>H</a:t>
            </a:r>
          </a:p>
        </p:txBody>
      </p:sp>
      <p:pic>
        <p:nvPicPr>
          <p:cNvPr id="17" name="Content Placeholder 16" descr="The methanoic acid and sodium methanoate are as follows. For long description in Notes pane, press F6.&#10;">
            <a:extLst>
              <a:ext uri="{FF2B5EF4-FFF2-40B4-BE49-F238E27FC236}">
                <a16:creationId xmlns:a16="http://schemas.microsoft.com/office/drawing/2014/main" id="{79E70268-A5C4-4969-9C44-806096BF3D3C}"/>
              </a:ext>
            </a:extLst>
          </p:cNvPr>
          <p:cNvPicPr>
            <a:picLocks noGrp="1" noChangeAspect="1"/>
          </p:cNvPicPr>
          <p:nvPr>
            <p:ph sz="quarter" idx="15"/>
          </p:nvPr>
        </p:nvPicPr>
        <p:blipFill>
          <a:blip r:embed="rId3"/>
          <a:stretch>
            <a:fillRect/>
          </a:stretch>
        </p:blipFill>
        <p:spPr>
          <a:xfrm>
            <a:off x="1354545" y="3086416"/>
            <a:ext cx="6434910" cy="1335246"/>
          </a:xfrm>
          <a:prstGeom prst="rect">
            <a:avLst/>
          </a:prstGeom>
        </p:spPr>
      </p:pic>
      <p:sp>
        <p:nvSpPr>
          <p:cNvPr id="3" name="Content Placeholder 2">
            <a:extLst>
              <a:ext uri="{FF2B5EF4-FFF2-40B4-BE49-F238E27FC236}">
                <a16:creationId xmlns:a16="http://schemas.microsoft.com/office/drawing/2014/main" id="{FB4EC075-C91C-49AE-886C-3F4C0F97657C}"/>
              </a:ext>
            </a:extLst>
          </p:cNvPr>
          <p:cNvSpPr>
            <a:spLocks noGrp="1"/>
          </p:cNvSpPr>
          <p:nvPr>
            <p:ph sz="quarter" idx="16"/>
          </p:nvPr>
        </p:nvSpPr>
        <p:spPr>
          <a:xfrm>
            <a:off x="4765154" y="4620258"/>
            <a:ext cx="2697530" cy="391039"/>
          </a:xfrm>
        </p:spPr>
        <p:txBody>
          <a:bodyPr/>
          <a:lstStyle/>
          <a:p>
            <a:pPr marL="432" indent="0">
              <a:buNone/>
            </a:pPr>
            <a:r>
              <a:rPr lang="en-IN" sz="2000" b="1" dirty="0"/>
              <a:t>(carboxylic acid salt)</a:t>
            </a:r>
          </a:p>
        </p:txBody>
      </p:sp>
      <p:sp>
        <p:nvSpPr>
          <p:cNvPr id="6" name="Content Placeholder 5">
            <a:extLst>
              <a:ext uri="{FF2B5EF4-FFF2-40B4-BE49-F238E27FC236}">
                <a16:creationId xmlns:a16="http://schemas.microsoft.com/office/drawing/2014/main" id="{C19E8EDD-2442-49F2-BB55-A3404E9483B5}"/>
              </a:ext>
            </a:extLst>
          </p:cNvPr>
          <p:cNvSpPr>
            <a:spLocks noGrp="1"/>
          </p:cNvSpPr>
          <p:nvPr>
            <p:ph sz="quarter" idx="17"/>
          </p:nvPr>
        </p:nvSpPr>
        <p:spPr>
          <a:xfrm>
            <a:off x="454672" y="5354868"/>
            <a:ext cx="7008012" cy="411749"/>
          </a:xfrm>
        </p:spPr>
        <p:txBody>
          <a:bodyPr/>
          <a:lstStyle/>
          <a:p>
            <a:r>
              <a:rPr lang="en-IN" sz="2400" dirty="0"/>
              <a:t>are used as preservatives and </a:t>
            </a:r>
            <a:r>
              <a:rPr lang="en-IN" sz="2400" dirty="0" err="1"/>
              <a:t>flavor</a:t>
            </a:r>
            <a:r>
              <a:rPr lang="en-IN" sz="2400" dirty="0"/>
              <a:t> enhancers</a:t>
            </a:r>
          </a:p>
        </p:txBody>
      </p:sp>
    </p:spTree>
    <p:extLst>
      <p:ext uri="{BB962C8B-B14F-4D97-AF65-F5344CB8AC3E}">
        <p14:creationId xmlns:p14="http://schemas.microsoft.com/office/powerpoint/2010/main" val="526978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1F81-6EDF-4AD4-9DF0-68A939B98912}"/>
              </a:ext>
            </a:extLst>
          </p:cNvPr>
          <p:cNvSpPr>
            <a:spLocks noGrp="1"/>
          </p:cNvSpPr>
          <p:nvPr>
            <p:ph type="title"/>
          </p:nvPr>
        </p:nvSpPr>
        <p:spPr/>
        <p:txBody>
          <a:bodyPr/>
          <a:lstStyle/>
          <a:p>
            <a:r>
              <a:rPr lang="en-IN" dirty="0"/>
              <a:t>Carboxylic Acid Salts </a:t>
            </a:r>
            <a:r>
              <a:rPr lang="en-IN" sz="2000" b="0" dirty="0"/>
              <a:t>(1 of 3)</a:t>
            </a:r>
            <a:endParaRPr lang="en-IN" dirty="0"/>
          </a:p>
        </p:txBody>
      </p:sp>
      <p:sp>
        <p:nvSpPr>
          <p:cNvPr id="3" name="Content Placeholder 2">
            <a:extLst>
              <a:ext uri="{FF2B5EF4-FFF2-40B4-BE49-F238E27FC236}">
                <a16:creationId xmlns:a16="http://schemas.microsoft.com/office/drawing/2014/main" id="{348767C2-5E95-4026-B058-81B2AF418543}"/>
              </a:ext>
            </a:extLst>
          </p:cNvPr>
          <p:cNvSpPr>
            <a:spLocks noGrp="1"/>
          </p:cNvSpPr>
          <p:nvPr>
            <p:ph sz="quarter" idx="13"/>
          </p:nvPr>
        </p:nvSpPr>
        <p:spPr>
          <a:xfrm>
            <a:off x="457200" y="1556327"/>
            <a:ext cx="8082116" cy="847660"/>
          </a:xfrm>
        </p:spPr>
        <p:txBody>
          <a:bodyPr/>
          <a:lstStyle/>
          <a:p>
            <a:pPr marL="432" indent="0">
              <a:buNone/>
            </a:pPr>
            <a:r>
              <a:rPr lang="en-US" sz="2400" dirty="0">
                <a:solidFill>
                  <a:schemeClr val="tx1"/>
                </a:solidFill>
              </a:rPr>
              <a:t>The carboxylate ion is named by replacing the </a:t>
            </a:r>
            <a:r>
              <a:rPr lang="en-US" sz="2400" b="1" dirty="0" err="1">
                <a:solidFill>
                  <a:schemeClr val="tx1"/>
                </a:solidFill>
              </a:rPr>
              <a:t>ic</a:t>
            </a:r>
            <a:r>
              <a:rPr lang="en-US" sz="2400" b="1" dirty="0">
                <a:solidFill>
                  <a:schemeClr val="tx1"/>
                </a:solidFill>
              </a:rPr>
              <a:t> acid</a:t>
            </a:r>
            <a:r>
              <a:rPr lang="en-US" sz="2400" i="1" dirty="0">
                <a:solidFill>
                  <a:schemeClr val="tx1"/>
                </a:solidFill>
              </a:rPr>
              <a:t> </a:t>
            </a:r>
            <a:r>
              <a:rPr lang="en-US" sz="2400" dirty="0">
                <a:solidFill>
                  <a:schemeClr val="tx1"/>
                </a:solidFill>
              </a:rPr>
              <a:t>with</a:t>
            </a:r>
            <a:r>
              <a:rPr lang="en-US" sz="2400" i="1" dirty="0">
                <a:solidFill>
                  <a:schemeClr val="tx1"/>
                </a:solidFill>
              </a:rPr>
              <a:t> </a:t>
            </a:r>
            <a:r>
              <a:rPr lang="en-US" sz="2400" b="1" dirty="0">
                <a:solidFill>
                  <a:schemeClr val="tx1"/>
                </a:solidFill>
              </a:rPr>
              <a:t>ate.</a:t>
            </a:r>
            <a:endParaRPr lang="en-US" sz="2400" b="1" dirty="0">
              <a:solidFill>
                <a:schemeClr val="tx1"/>
              </a:solidFill>
              <a:ea typeface="ＭＳ Ｐゴシック" charset="0"/>
              <a:cs typeface="Times New Roman" charset="0"/>
            </a:endParaRPr>
          </a:p>
        </p:txBody>
      </p:sp>
      <p:pic>
        <p:nvPicPr>
          <p:cNvPr id="5" name="Content Placeholder 4" descr="The benzoic acid and the potassium benzoate are as follows. For long description in Notes pane, press F6.">
            <a:extLst>
              <a:ext uri="{FF2B5EF4-FFF2-40B4-BE49-F238E27FC236}">
                <a16:creationId xmlns:a16="http://schemas.microsoft.com/office/drawing/2014/main" id="{D0C8B187-80CC-4D48-84B3-BE9715D4FE59}"/>
              </a:ext>
            </a:extLst>
          </p:cNvPr>
          <p:cNvPicPr>
            <a:picLocks noGrp="1" noChangeAspect="1"/>
          </p:cNvPicPr>
          <p:nvPr>
            <p:ph sz="quarter" idx="14"/>
          </p:nvPr>
        </p:nvPicPr>
        <p:blipFill>
          <a:blip r:embed="rId3"/>
          <a:stretch>
            <a:fillRect/>
          </a:stretch>
        </p:blipFill>
        <p:spPr>
          <a:xfrm>
            <a:off x="1169553" y="2721407"/>
            <a:ext cx="6657409" cy="1883827"/>
          </a:xfrm>
          <a:prstGeom prst="rect">
            <a:avLst/>
          </a:prstGeom>
        </p:spPr>
      </p:pic>
    </p:spTree>
    <p:extLst>
      <p:ext uri="{BB962C8B-B14F-4D97-AF65-F5344CB8AC3E}">
        <p14:creationId xmlns:p14="http://schemas.microsoft.com/office/powerpoint/2010/main" val="1884933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1F81-6EDF-4AD4-9DF0-68A939B98912}"/>
              </a:ext>
            </a:extLst>
          </p:cNvPr>
          <p:cNvSpPr>
            <a:spLocks noGrp="1"/>
          </p:cNvSpPr>
          <p:nvPr>
            <p:ph type="title"/>
          </p:nvPr>
        </p:nvSpPr>
        <p:spPr/>
        <p:txBody>
          <a:bodyPr/>
          <a:lstStyle/>
          <a:p>
            <a:r>
              <a:rPr lang="en-IN" dirty="0"/>
              <a:t>Carboxylic Acid Salts </a:t>
            </a:r>
            <a:r>
              <a:rPr lang="en-IN" sz="2000" b="0" dirty="0"/>
              <a:t>(2 of 3)</a:t>
            </a:r>
            <a:endParaRPr lang="en-IN" dirty="0"/>
          </a:p>
        </p:txBody>
      </p:sp>
      <p:sp>
        <p:nvSpPr>
          <p:cNvPr id="3" name="Content Placeholder 2">
            <a:extLst>
              <a:ext uri="{FF2B5EF4-FFF2-40B4-BE49-F238E27FC236}">
                <a16:creationId xmlns:a16="http://schemas.microsoft.com/office/drawing/2014/main" id="{348767C2-5E95-4026-B058-81B2AF418543}"/>
              </a:ext>
            </a:extLst>
          </p:cNvPr>
          <p:cNvSpPr>
            <a:spLocks noGrp="1"/>
          </p:cNvSpPr>
          <p:nvPr>
            <p:ph sz="quarter" idx="13"/>
          </p:nvPr>
        </p:nvSpPr>
        <p:spPr>
          <a:xfrm>
            <a:off x="457199" y="1556326"/>
            <a:ext cx="8347587" cy="3030421"/>
          </a:xfrm>
        </p:spPr>
        <p:txBody>
          <a:bodyPr/>
          <a:lstStyle/>
          <a:p>
            <a:pPr marL="0" indent="0">
              <a:buNone/>
              <a:defRPr/>
            </a:pPr>
            <a:r>
              <a:rPr lang="en-US" sz="2400" dirty="0">
                <a:ea typeface="ＭＳ Ｐゴシック" charset="0"/>
                <a:cs typeface="Times New Roman" charset="0"/>
              </a:rPr>
              <a:t>Carboxylic acid salts</a:t>
            </a:r>
          </a:p>
          <a:p>
            <a:pPr>
              <a:buSzTx/>
              <a:defRPr/>
            </a:pPr>
            <a:r>
              <a:rPr lang="en-US" sz="2400" dirty="0">
                <a:ea typeface="ＭＳ Ｐゴシック" charset="0"/>
                <a:cs typeface="Times New Roman" charset="0"/>
              </a:rPr>
              <a:t>are ionic compounds with strong attractive forces between ions</a:t>
            </a:r>
          </a:p>
          <a:p>
            <a:pPr>
              <a:buSzTx/>
              <a:defRPr/>
            </a:pPr>
            <a:r>
              <a:rPr lang="en-US" sz="2400" dirty="0">
                <a:ea typeface="ＭＳ Ｐゴシック" charset="0"/>
                <a:cs typeface="Times New Roman" charset="0"/>
              </a:rPr>
              <a:t>are solids at room temperature</a:t>
            </a:r>
          </a:p>
          <a:p>
            <a:pPr>
              <a:buSzTx/>
              <a:defRPr/>
            </a:pPr>
            <a:r>
              <a:rPr lang="en-US" sz="2400" dirty="0">
                <a:ea typeface="ＭＳ Ｐゴシック" charset="0"/>
                <a:cs typeface="Times New Roman" charset="0"/>
              </a:rPr>
              <a:t>have high melting points</a:t>
            </a:r>
          </a:p>
          <a:p>
            <a:pPr>
              <a:buSzTx/>
              <a:defRPr/>
            </a:pPr>
            <a:r>
              <a:rPr lang="en-US" sz="2400" dirty="0">
                <a:ea typeface="ＭＳ Ｐゴシック" charset="0"/>
                <a:cs typeface="Times New Roman" charset="0"/>
              </a:rPr>
              <a:t>are usually soluble in water</a:t>
            </a:r>
          </a:p>
        </p:txBody>
      </p:sp>
      <p:pic>
        <p:nvPicPr>
          <p:cNvPr id="7" name="Content Placeholder 6" descr="The structures are as follows. For long description in Notes pane, press F6.">
            <a:extLst>
              <a:ext uri="{FF2B5EF4-FFF2-40B4-BE49-F238E27FC236}">
                <a16:creationId xmlns:a16="http://schemas.microsoft.com/office/drawing/2014/main" id="{0D516F4E-1796-404B-AFCB-D3D31EB8349A}"/>
              </a:ext>
            </a:extLst>
          </p:cNvPr>
          <p:cNvPicPr>
            <a:picLocks noGrp="1" noChangeAspect="1"/>
          </p:cNvPicPr>
          <p:nvPr>
            <p:ph sz="quarter" idx="14"/>
          </p:nvPr>
        </p:nvPicPr>
        <p:blipFill>
          <a:blip r:embed="rId3"/>
          <a:stretch>
            <a:fillRect/>
          </a:stretch>
        </p:blipFill>
        <p:spPr>
          <a:xfrm>
            <a:off x="694608" y="4797347"/>
            <a:ext cx="7754784" cy="1457070"/>
          </a:xfrm>
          <a:prstGeom prst="rect">
            <a:avLst/>
          </a:prstGeom>
        </p:spPr>
      </p:pic>
    </p:spTree>
    <p:extLst>
      <p:ext uri="{BB962C8B-B14F-4D97-AF65-F5344CB8AC3E}">
        <p14:creationId xmlns:p14="http://schemas.microsoft.com/office/powerpoint/2010/main" val="3405356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85507-ABAA-4AF7-867C-36AA59348B42}"/>
              </a:ext>
            </a:extLst>
          </p:cNvPr>
          <p:cNvSpPr>
            <a:spLocks noGrp="1"/>
          </p:cNvSpPr>
          <p:nvPr>
            <p:ph type="title"/>
          </p:nvPr>
        </p:nvSpPr>
        <p:spPr/>
        <p:txBody>
          <a:bodyPr/>
          <a:lstStyle/>
          <a:p>
            <a:r>
              <a:rPr lang="en-IN" dirty="0"/>
              <a:t>Carboxylic Acid Salts </a:t>
            </a:r>
            <a:r>
              <a:rPr lang="en-IN" sz="2000" b="0" dirty="0"/>
              <a:t>(3 of 3)</a:t>
            </a:r>
          </a:p>
        </p:txBody>
      </p:sp>
      <p:sp>
        <p:nvSpPr>
          <p:cNvPr id="3" name="Content Placeholder 2">
            <a:extLst>
              <a:ext uri="{FF2B5EF4-FFF2-40B4-BE49-F238E27FC236}">
                <a16:creationId xmlns:a16="http://schemas.microsoft.com/office/drawing/2014/main" id="{ACA43E35-608B-416F-A882-F8FE6110D915}"/>
              </a:ext>
            </a:extLst>
          </p:cNvPr>
          <p:cNvSpPr>
            <a:spLocks noGrp="1"/>
          </p:cNvSpPr>
          <p:nvPr>
            <p:ph sz="quarter" idx="13"/>
          </p:nvPr>
        </p:nvSpPr>
        <p:spPr>
          <a:xfrm>
            <a:off x="457200" y="1556328"/>
            <a:ext cx="8229600" cy="3768708"/>
          </a:xfrm>
        </p:spPr>
        <p:txBody>
          <a:bodyPr/>
          <a:lstStyle/>
          <a:p>
            <a:pPr marL="432" indent="0">
              <a:buSzTx/>
              <a:buNone/>
              <a:defRPr/>
            </a:pPr>
            <a:r>
              <a:rPr lang="en-IN" dirty="0">
                <a:ea typeface="ＭＳ Ｐゴシック" charset="0"/>
                <a:cs typeface="Times New Roman" charset="0"/>
              </a:rPr>
              <a:t>Carboxylic acid salts are used as preservatives and flavour enhancers such as</a:t>
            </a:r>
          </a:p>
          <a:p>
            <a:pPr>
              <a:buSzTx/>
              <a:defRPr/>
            </a:pPr>
            <a:r>
              <a:rPr lang="en-IN" dirty="0">
                <a:ea typeface="ＭＳ Ｐゴシック" charset="0"/>
                <a:cs typeface="Times New Roman" charset="0"/>
              </a:rPr>
              <a:t>sodium propionate, which is used in cheeses and breads</a:t>
            </a:r>
          </a:p>
          <a:p>
            <a:pPr>
              <a:buSzTx/>
              <a:defRPr/>
            </a:pPr>
            <a:r>
              <a:rPr lang="en-IN" dirty="0">
                <a:ea typeface="ＭＳ Ｐゴシック" charset="0"/>
                <a:cs typeface="Times New Roman" charset="0"/>
              </a:rPr>
              <a:t>sodium benzoate, which inhibits growth of </a:t>
            </a:r>
            <a:r>
              <a:rPr lang="en-IN" dirty="0" err="1">
                <a:ea typeface="ＭＳ Ｐゴシック" charset="0"/>
                <a:cs typeface="Times New Roman" charset="0"/>
              </a:rPr>
              <a:t>mold</a:t>
            </a:r>
            <a:r>
              <a:rPr lang="en-IN" dirty="0">
                <a:ea typeface="ＭＳ Ｐゴシック" charset="0"/>
                <a:cs typeface="Times New Roman" charset="0"/>
              </a:rPr>
              <a:t> and bacteria and is added to fruit juices, margarine, relishes, salads, and jams</a:t>
            </a:r>
          </a:p>
          <a:p>
            <a:pPr>
              <a:buSzTx/>
              <a:defRPr/>
            </a:pPr>
            <a:r>
              <a:rPr lang="en-IN" dirty="0">
                <a:ea typeface="ＭＳ Ｐゴシック" charset="0"/>
                <a:cs typeface="Times New Roman" charset="0"/>
              </a:rPr>
              <a:t>monosodium glutamate, M</a:t>
            </a:r>
            <a:r>
              <a:rPr lang="en-IN" sz="100" dirty="0">
                <a:ea typeface="ＭＳ Ｐゴシック" charset="0"/>
                <a:cs typeface="Times New Roman" charset="0"/>
              </a:rPr>
              <a:t> </a:t>
            </a:r>
            <a:r>
              <a:rPr lang="en-IN" dirty="0">
                <a:ea typeface="ＭＳ Ｐゴシック" charset="0"/>
                <a:cs typeface="Times New Roman" charset="0"/>
              </a:rPr>
              <a:t>S</a:t>
            </a:r>
            <a:r>
              <a:rPr lang="en-IN" sz="100" dirty="0">
                <a:ea typeface="ＭＳ Ｐゴシック" charset="0"/>
                <a:cs typeface="Times New Roman" charset="0"/>
              </a:rPr>
              <a:t> </a:t>
            </a:r>
            <a:r>
              <a:rPr lang="en-IN" dirty="0">
                <a:ea typeface="ＭＳ Ｐゴシック" charset="0"/>
                <a:cs typeface="Times New Roman" charset="0"/>
              </a:rPr>
              <a:t>G, which is added to meats, fish, vegetables, and baked goods to enhance </a:t>
            </a:r>
            <a:r>
              <a:rPr lang="en-IN" dirty="0" err="1">
                <a:ea typeface="ＭＳ Ｐゴシック" charset="0"/>
                <a:cs typeface="Times New Roman" charset="0"/>
              </a:rPr>
              <a:t>flavor</a:t>
            </a:r>
            <a:endParaRPr lang="en-IN" dirty="0">
              <a:ea typeface="ＭＳ Ｐゴシック" charset="0"/>
              <a:cs typeface="Times New Roman" charset="0"/>
            </a:endParaRPr>
          </a:p>
        </p:txBody>
      </p:sp>
    </p:spTree>
    <p:extLst>
      <p:ext uri="{BB962C8B-B14F-4D97-AF65-F5344CB8AC3E}">
        <p14:creationId xmlns:p14="http://schemas.microsoft.com/office/powerpoint/2010/main" val="1237044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C4048-EDCB-4905-8DC5-0F514F7D6D7E}"/>
              </a:ext>
            </a:extLst>
          </p:cNvPr>
          <p:cNvSpPr>
            <a:spLocks noGrp="1"/>
          </p:cNvSpPr>
          <p:nvPr>
            <p:ph type="title"/>
          </p:nvPr>
        </p:nvSpPr>
        <p:spPr/>
        <p:txBody>
          <a:bodyPr/>
          <a:lstStyle/>
          <a:p>
            <a:r>
              <a:rPr lang="en-IN" dirty="0"/>
              <a:t>Learning Check 2</a:t>
            </a:r>
          </a:p>
        </p:txBody>
      </p:sp>
      <p:sp>
        <p:nvSpPr>
          <p:cNvPr id="3" name="Content Placeholder 2">
            <a:extLst>
              <a:ext uri="{FF2B5EF4-FFF2-40B4-BE49-F238E27FC236}">
                <a16:creationId xmlns:a16="http://schemas.microsoft.com/office/drawing/2014/main" id="{4ED62F20-6BE7-45ED-9118-5DB948FC590B}"/>
              </a:ext>
            </a:extLst>
          </p:cNvPr>
          <p:cNvSpPr>
            <a:spLocks noGrp="1"/>
          </p:cNvSpPr>
          <p:nvPr>
            <p:ph sz="quarter" idx="13"/>
          </p:nvPr>
        </p:nvSpPr>
        <p:spPr>
          <a:xfrm>
            <a:off x="457200" y="1556327"/>
            <a:ext cx="8229600" cy="773918"/>
          </a:xfrm>
        </p:spPr>
        <p:txBody>
          <a:bodyPr/>
          <a:lstStyle/>
          <a:p>
            <a:pPr marL="432" indent="0">
              <a:buNone/>
            </a:pPr>
            <a:r>
              <a:rPr lang="en-IN" sz="2400" dirty="0"/>
              <a:t>Write the balanced chemical equation for the reaction of propanoic acid with N</a:t>
            </a:r>
            <a:r>
              <a:rPr lang="en-IN" sz="100" dirty="0"/>
              <a:t> </a:t>
            </a:r>
            <a:r>
              <a:rPr lang="en-IN" sz="2400" dirty="0"/>
              <a:t>a</a:t>
            </a:r>
            <a:r>
              <a:rPr lang="en-IN" sz="100" dirty="0"/>
              <a:t> </a:t>
            </a:r>
            <a:r>
              <a:rPr lang="en-IN" sz="2400" dirty="0"/>
              <a:t>O</a:t>
            </a:r>
            <a:r>
              <a:rPr lang="en-IN" sz="100" dirty="0"/>
              <a:t> </a:t>
            </a:r>
            <a:r>
              <a:rPr lang="en-IN" sz="2400" dirty="0"/>
              <a:t>H.</a:t>
            </a:r>
          </a:p>
        </p:txBody>
      </p:sp>
      <p:graphicFrame>
        <p:nvGraphicFramePr>
          <p:cNvPr id="6" name="Content Placeholder 5"/>
          <p:cNvGraphicFramePr>
            <a:graphicFrameLocks noGrp="1"/>
          </p:cNvGraphicFramePr>
          <p:nvPr>
            <p:ph sz="quarter" idx="14"/>
            <p:extLst/>
          </p:nvPr>
        </p:nvGraphicFramePr>
        <p:xfrm>
          <a:off x="720969" y="2714626"/>
          <a:ext cx="7789988" cy="1280160"/>
        </p:xfrm>
        <a:graphic>
          <a:graphicData uri="http://schemas.openxmlformats.org/drawingml/2006/table">
            <a:tbl>
              <a:tblPr firstRow="1" bandRow="1">
                <a:tableStyleId>{2D5ABB26-0587-4C30-8999-92F81FD0307C}</a:tableStyleId>
              </a:tblPr>
              <a:tblGrid>
                <a:gridCol w="1617788">
                  <a:extLst>
                    <a:ext uri="{9D8B030D-6E8A-4147-A177-3AD203B41FA5}">
                      <a16:colId xmlns:a16="http://schemas.microsoft.com/office/drawing/2014/main" val="3702270843"/>
                    </a:ext>
                  </a:extLst>
                </a:gridCol>
                <a:gridCol w="2057400">
                  <a:extLst>
                    <a:ext uri="{9D8B030D-6E8A-4147-A177-3AD203B41FA5}">
                      <a16:colId xmlns:a16="http://schemas.microsoft.com/office/drawing/2014/main" val="2645110606"/>
                    </a:ext>
                  </a:extLst>
                </a:gridCol>
                <a:gridCol w="2057400">
                  <a:extLst>
                    <a:ext uri="{9D8B030D-6E8A-4147-A177-3AD203B41FA5}">
                      <a16:colId xmlns:a16="http://schemas.microsoft.com/office/drawing/2014/main" val="2830385797"/>
                    </a:ext>
                  </a:extLst>
                </a:gridCol>
                <a:gridCol w="2057400">
                  <a:extLst>
                    <a:ext uri="{9D8B030D-6E8A-4147-A177-3AD203B41FA5}">
                      <a16:colId xmlns:a16="http://schemas.microsoft.com/office/drawing/2014/main" val="1538364429"/>
                    </a:ext>
                  </a:extLst>
                </a:gridCol>
              </a:tblGrid>
              <a:tr h="370840">
                <a:tc>
                  <a:txBody>
                    <a:bodyPr/>
                    <a:lstStyle/>
                    <a:p>
                      <a:r>
                        <a:rPr lang="en-IN" sz="1800" b="1" u="none" strike="noStrike" cap="none" baseline="0" dirty="0">
                          <a:solidFill>
                            <a:schemeClr val="tx1"/>
                          </a:solidFill>
                          <a:sym typeface="Arial"/>
                        </a:rPr>
                        <a:t>Analyze the Problem</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olidFill>
                            <a:schemeClr val="tx1"/>
                          </a:solidFill>
                          <a:sym typeface="Arial"/>
                        </a:rPr>
                        <a:t>Given</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olidFill>
                            <a:schemeClr val="tx1"/>
                          </a:solidFill>
                          <a:sym typeface="Arial"/>
                        </a:rPr>
                        <a:t>Need</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olidFill>
                            <a:schemeClr val="tx1"/>
                          </a:solidFill>
                          <a:sym typeface="Arial"/>
                        </a:rPr>
                        <a:t>Connect</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724775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u="none" strike="noStrike" cap="none" baseline="0" dirty="0">
                          <a:solidFill>
                            <a:schemeClr val="tx1"/>
                          </a:solidFill>
                          <a:sym typeface="Arial"/>
                        </a:rPr>
                        <a:t>Blank</a:t>
                      </a:r>
                      <a:endParaRPr lang="en-IN" sz="100" b="1"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u="none" strike="noStrike" cap="none" baseline="0" dirty="0">
                          <a:solidFill>
                            <a:schemeClr val="tx1"/>
                          </a:solidFill>
                          <a:sym typeface="Arial"/>
                        </a:rPr>
                        <a:t>propanoic acid, N</a:t>
                      </a:r>
                      <a:r>
                        <a:rPr lang="en-IN" sz="100" u="none" strike="noStrike" cap="none" baseline="0" dirty="0">
                          <a:solidFill>
                            <a:schemeClr val="tx1"/>
                          </a:solidFill>
                          <a:sym typeface="Arial"/>
                        </a:rPr>
                        <a:t> </a:t>
                      </a:r>
                      <a:r>
                        <a:rPr lang="en-IN" sz="1800" u="none" strike="noStrike" cap="none" baseline="0" dirty="0">
                          <a:solidFill>
                            <a:schemeClr val="tx1"/>
                          </a:solidFill>
                          <a:sym typeface="Arial"/>
                        </a:rPr>
                        <a:t>a</a:t>
                      </a:r>
                      <a:r>
                        <a:rPr lang="en-IN" sz="100" u="none" strike="noStrike" cap="none" baseline="0" dirty="0">
                          <a:solidFill>
                            <a:schemeClr val="tx1"/>
                          </a:solidFill>
                          <a:sym typeface="Arial"/>
                        </a:rPr>
                        <a:t> </a:t>
                      </a:r>
                      <a:r>
                        <a:rPr lang="en-IN" sz="1800" u="none" strike="noStrike" cap="none" baseline="0" dirty="0">
                          <a:solidFill>
                            <a:schemeClr val="tx1"/>
                          </a:solidFill>
                          <a:sym typeface="Arial"/>
                        </a:rPr>
                        <a:t>O</a:t>
                      </a:r>
                      <a:r>
                        <a:rPr lang="en-IN" sz="100" u="none" strike="noStrike" cap="none" baseline="0" dirty="0">
                          <a:solidFill>
                            <a:schemeClr val="tx1"/>
                          </a:solidFill>
                          <a:sym typeface="Arial"/>
                        </a:rPr>
                        <a:t> </a:t>
                      </a:r>
                      <a:r>
                        <a:rPr lang="en-IN" sz="1800" u="none" strike="noStrike" cap="none" baseline="0" dirty="0">
                          <a:solidFill>
                            <a:schemeClr val="tx1"/>
                          </a:solidFill>
                          <a:sym typeface="Arial"/>
                        </a:rPr>
                        <a:t>H</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u="none" strike="noStrike" cap="none" baseline="0" dirty="0">
                          <a:solidFill>
                            <a:schemeClr val="tx1"/>
                          </a:solidFill>
                          <a:sym typeface="Arial"/>
                        </a:rPr>
                        <a:t>neutralization equation</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u="none" strike="noStrike" cap="none" baseline="0" dirty="0">
                          <a:solidFill>
                            <a:schemeClr val="tx1"/>
                          </a:solidFill>
                          <a:sym typeface="Arial"/>
                        </a:rPr>
                        <a:t>products: sodium propanoate, </a:t>
                      </a:r>
                      <a:r>
                        <a:rPr lang="en-IN" sz="100" b="0" i="0" u="none" strike="noStrike" cap="none" dirty="0">
                          <a:solidFill>
                            <a:schemeClr val="tx1"/>
                          </a:solidFill>
                          <a:effectLst/>
                          <a:latin typeface="+mn-lt"/>
                          <a:ea typeface="+mn-ea"/>
                          <a:cs typeface="+mn-cs"/>
                          <a:sym typeface="Arial"/>
                        </a:rPr>
                        <a:t>H sub 2 O</a:t>
                      </a:r>
                      <a:endParaRPr lang="en-IN" sz="1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6695171"/>
                  </a:ext>
                </a:extLst>
              </a:tr>
            </a:tbl>
          </a:graphicData>
        </a:graphic>
      </p:graphicFrame>
      <p:graphicFrame>
        <p:nvGraphicFramePr>
          <p:cNvPr id="9" name="Object 8">
            <a:extLst>
              <a:ext uri="{FF2B5EF4-FFF2-40B4-BE49-F238E27FC236}">
                <a16:creationId xmlns:a16="http://schemas.microsoft.com/office/drawing/2014/main" id="{6DAD3A34-714E-4436-9077-29DDCCCF7D15}"/>
              </a:ext>
              <a:ext uri="{C183D7F6-B498-43B3-948B-1728B52AA6E4}">
                <adec:decorative xmlns:adec="http://schemas.microsoft.com/office/drawing/2017/decorative" val="1"/>
              </a:ext>
            </a:extLst>
          </p:cNvPr>
          <p:cNvGraphicFramePr>
            <a:graphicFrameLocks noChangeAspect="1"/>
          </p:cNvGraphicFramePr>
          <p:nvPr>
            <p:extLst/>
          </p:nvPr>
        </p:nvGraphicFramePr>
        <p:xfrm>
          <a:off x="7844937" y="3703794"/>
          <a:ext cx="428273" cy="278379"/>
        </p:xfrm>
        <a:graphic>
          <a:graphicData uri="http://schemas.openxmlformats.org/presentationml/2006/ole">
            <mc:AlternateContent xmlns:mc="http://schemas.openxmlformats.org/markup-compatibility/2006">
              <mc:Choice xmlns:v="urn:schemas-microsoft-com:vml" Requires="v">
                <p:oleObj spid="_x0000_s5125" name="Equation" r:id="rId3" imgW="507960" imgH="330120" progId="Equation.DSMT4">
                  <p:embed/>
                </p:oleObj>
              </mc:Choice>
              <mc:Fallback>
                <p:oleObj name="Equation" r:id="rId3" imgW="507960" imgH="330120" progId="Equation.DSMT4">
                  <p:embed/>
                  <p:pic>
                    <p:nvPicPr>
                      <p:cNvPr id="9" name="Object 8">
                        <a:extLst>
                          <a:ext uri="{FF2B5EF4-FFF2-40B4-BE49-F238E27FC236}">
                            <a16:creationId xmlns:a16="http://schemas.microsoft.com/office/drawing/2014/main" id="{6DAD3A34-714E-4436-9077-29DDCCCF7D15}"/>
                          </a:ext>
                          <a:ext uri="{C183D7F6-B498-43B3-948B-1728B52AA6E4}">
                            <adec:decorative xmlns:adec="http://schemas.microsoft.com/office/drawing/2017/decorative" val="1"/>
                          </a:ext>
                        </a:extLst>
                      </p:cNvPr>
                      <p:cNvPicPr/>
                      <p:nvPr/>
                    </p:nvPicPr>
                    <p:blipFill>
                      <a:blip r:embed="rId4"/>
                      <a:stretch>
                        <a:fillRect/>
                      </a:stretch>
                    </p:blipFill>
                    <p:spPr>
                      <a:xfrm>
                        <a:off x="7844937" y="3703794"/>
                        <a:ext cx="428273" cy="278379"/>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3060040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D80B-FC16-4A19-AE94-2CD8C0BE4677}"/>
              </a:ext>
            </a:extLst>
          </p:cNvPr>
          <p:cNvSpPr>
            <a:spLocks noGrp="1"/>
          </p:cNvSpPr>
          <p:nvPr>
            <p:ph type="title"/>
          </p:nvPr>
        </p:nvSpPr>
        <p:spPr/>
        <p:txBody>
          <a:bodyPr/>
          <a:lstStyle/>
          <a:p>
            <a:r>
              <a:rPr lang="en-IN" dirty="0"/>
              <a:t>Solution 2</a:t>
            </a:r>
          </a:p>
        </p:txBody>
      </p:sp>
      <p:sp>
        <p:nvSpPr>
          <p:cNvPr id="3" name="Content Placeholder 2">
            <a:extLst>
              <a:ext uri="{FF2B5EF4-FFF2-40B4-BE49-F238E27FC236}">
                <a16:creationId xmlns:a16="http://schemas.microsoft.com/office/drawing/2014/main" id="{ADAFD504-76D2-4033-8CE2-CCDF2CC1E73B}"/>
              </a:ext>
            </a:extLst>
          </p:cNvPr>
          <p:cNvSpPr>
            <a:spLocks noGrp="1"/>
          </p:cNvSpPr>
          <p:nvPr>
            <p:ph sz="quarter" idx="13"/>
          </p:nvPr>
        </p:nvSpPr>
        <p:spPr>
          <a:xfrm>
            <a:off x="457200" y="1556327"/>
            <a:ext cx="8229600" cy="832912"/>
          </a:xfrm>
        </p:spPr>
        <p:txBody>
          <a:bodyPr/>
          <a:lstStyle/>
          <a:p>
            <a:pPr marL="432" indent="0">
              <a:buNone/>
            </a:pPr>
            <a:r>
              <a:rPr lang="en-IN" sz="2400" dirty="0"/>
              <a:t>Write the balanced chemical equation for the reaction of propanoic acid with N</a:t>
            </a:r>
            <a:r>
              <a:rPr lang="en-IN" sz="100" dirty="0"/>
              <a:t> </a:t>
            </a:r>
            <a:r>
              <a:rPr lang="en-IN" sz="2400" dirty="0"/>
              <a:t>a</a:t>
            </a:r>
            <a:r>
              <a:rPr lang="en-IN" sz="100" dirty="0"/>
              <a:t> </a:t>
            </a:r>
            <a:r>
              <a:rPr lang="en-IN" sz="2400" dirty="0"/>
              <a:t>O</a:t>
            </a:r>
            <a:r>
              <a:rPr lang="en-IN" sz="100" dirty="0"/>
              <a:t> </a:t>
            </a:r>
            <a:r>
              <a:rPr lang="en-IN" sz="2400" dirty="0"/>
              <a:t>H.</a:t>
            </a:r>
          </a:p>
        </p:txBody>
      </p:sp>
      <p:pic>
        <p:nvPicPr>
          <p:cNvPr id="5" name="Content Placeholder 4" descr="Propanoic acid and sodium propanoate ion are as follows. For long description in Notes pane, press F6.&#10;">
            <a:extLst>
              <a:ext uri="{FF2B5EF4-FFF2-40B4-BE49-F238E27FC236}">
                <a16:creationId xmlns:a16="http://schemas.microsoft.com/office/drawing/2014/main" id="{BE573CE0-6250-4A26-ACA1-1FBED613394C}"/>
              </a:ext>
            </a:extLst>
          </p:cNvPr>
          <p:cNvPicPr>
            <a:picLocks noGrp="1" noChangeAspect="1"/>
          </p:cNvPicPr>
          <p:nvPr>
            <p:ph sz="quarter" idx="14"/>
          </p:nvPr>
        </p:nvPicPr>
        <p:blipFill>
          <a:blip r:embed="rId3"/>
          <a:stretch>
            <a:fillRect/>
          </a:stretch>
        </p:blipFill>
        <p:spPr>
          <a:xfrm>
            <a:off x="457200" y="2744180"/>
            <a:ext cx="8229600" cy="1369640"/>
          </a:xfrm>
          <a:prstGeom prst="rect">
            <a:avLst/>
          </a:prstGeom>
        </p:spPr>
      </p:pic>
    </p:spTree>
    <p:extLst>
      <p:ext uri="{BB962C8B-B14F-4D97-AF65-F5344CB8AC3E}">
        <p14:creationId xmlns:p14="http://schemas.microsoft.com/office/powerpoint/2010/main" val="37493593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912E1-C59F-434B-85E1-CB42B5DC3AC2}"/>
              </a:ext>
            </a:extLst>
          </p:cNvPr>
          <p:cNvSpPr>
            <a:spLocks noGrp="1"/>
          </p:cNvSpPr>
          <p:nvPr>
            <p:ph type="title"/>
          </p:nvPr>
        </p:nvSpPr>
        <p:spPr/>
        <p:txBody>
          <a:bodyPr/>
          <a:lstStyle/>
          <a:p>
            <a:r>
              <a:rPr lang="en-IN" sz="3400" dirty="0"/>
              <a:t>Chemistry Link to Health: Carboxylic Acids in Metabolism </a:t>
            </a:r>
            <a:r>
              <a:rPr lang="en-IN" sz="2000" b="0" dirty="0"/>
              <a:t>(1 of 3)</a:t>
            </a:r>
            <a:endParaRPr lang="en-IN" sz="2000" dirty="0"/>
          </a:p>
        </p:txBody>
      </p:sp>
      <p:sp>
        <p:nvSpPr>
          <p:cNvPr id="3" name="Content Placeholder 2">
            <a:extLst>
              <a:ext uri="{FF2B5EF4-FFF2-40B4-BE49-F238E27FC236}">
                <a16:creationId xmlns:a16="http://schemas.microsoft.com/office/drawing/2014/main" id="{B725436D-1A60-492E-B724-0FFB8057A783}"/>
              </a:ext>
            </a:extLst>
          </p:cNvPr>
          <p:cNvSpPr>
            <a:spLocks noGrp="1"/>
          </p:cNvSpPr>
          <p:nvPr>
            <p:ph sz="quarter" idx="13"/>
          </p:nvPr>
        </p:nvSpPr>
        <p:spPr>
          <a:xfrm>
            <a:off x="457200" y="1556327"/>
            <a:ext cx="8229600" cy="3369634"/>
          </a:xfrm>
        </p:spPr>
        <p:txBody>
          <a:bodyPr/>
          <a:lstStyle/>
          <a:p>
            <a:pPr marL="432" indent="0">
              <a:buNone/>
            </a:pPr>
            <a:r>
              <a:rPr lang="en-IN" sz="2400" dirty="0"/>
              <a:t>Carboxylic acids are part of the metabolic processes within our cells. For example,</a:t>
            </a:r>
          </a:p>
          <a:p>
            <a:r>
              <a:rPr lang="en-IN" sz="2400" dirty="0"/>
              <a:t>during glycolysis, a molecule of glucose is broken down into two molecules of pyruvate, the carboxylate salt of pyruvic acid</a:t>
            </a:r>
          </a:p>
          <a:p>
            <a:r>
              <a:rPr lang="en-IN" sz="2400" dirty="0"/>
              <a:t>during strenuous exercise, when oxygen levels are low (anaerobic), pyruvic acid is reduced to give lactic acid or the lactate ion</a:t>
            </a:r>
          </a:p>
        </p:txBody>
      </p:sp>
      <p:pic>
        <p:nvPicPr>
          <p:cNvPr id="5" name="Content Placeholder 4" descr="Pyruvic acid and lactic acid are as follows. For long description in Notes pane, press F6.">
            <a:extLst>
              <a:ext uri="{FF2B5EF4-FFF2-40B4-BE49-F238E27FC236}">
                <a16:creationId xmlns:a16="http://schemas.microsoft.com/office/drawing/2014/main" id="{BD8FD389-6DFB-4C7F-8FAF-15E12233902A}"/>
              </a:ext>
            </a:extLst>
          </p:cNvPr>
          <p:cNvPicPr>
            <a:picLocks noGrp="1" noChangeAspect="1"/>
          </p:cNvPicPr>
          <p:nvPr>
            <p:ph sz="quarter" idx="14"/>
          </p:nvPr>
        </p:nvPicPr>
        <p:blipFill>
          <a:blip r:embed="rId3"/>
          <a:stretch>
            <a:fillRect/>
          </a:stretch>
        </p:blipFill>
        <p:spPr>
          <a:xfrm>
            <a:off x="1121365" y="5173541"/>
            <a:ext cx="6901270" cy="1176630"/>
          </a:xfrm>
          <a:prstGeom prst="rect">
            <a:avLst/>
          </a:prstGeom>
        </p:spPr>
      </p:pic>
    </p:spTree>
    <p:extLst>
      <p:ext uri="{BB962C8B-B14F-4D97-AF65-F5344CB8AC3E}">
        <p14:creationId xmlns:p14="http://schemas.microsoft.com/office/powerpoint/2010/main" val="2128759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F59D-2CA4-4105-9DAE-8FEEF1E506FC}"/>
              </a:ext>
            </a:extLst>
          </p:cNvPr>
          <p:cNvSpPr>
            <a:spLocks noGrp="1"/>
          </p:cNvSpPr>
          <p:nvPr>
            <p:ph type="title"/>
          </p:nvPr>
        </p:nvSpPr>
        <p:spPr/>
        <p:txBody>
          <a:bodyPr/>
          <a:lstStyle/>
          <a:p>
            <a:r>
              <a:rPr lang="en-IN" sz="3400" dirty="0"/>
              <a:t>Chemistry Link to Health: Carboxylic Acids in Metabolism </a:t>
            </a:r>
            <a:r>
              <a:rPr lang="en-IN" sz="2000" b="0" dirty="0"/>
              <a:t>(2 of 3)</a:t>
            </a:r>
            <a:endParaRPr lang="en-IN" sz="3400" dirty="0"/>
          </a:p>
        </p:txBody>
      </p:sp>
      <p:sp>
        <p:nvSpPr>
          <p:cNvPr id="4" name="Content Placeholder 3">
            <a:extLst>
              <a:ext uri="{FF2B5EF4-FFF2-40B4-BE49-F238E27FC236}">
                <a16:creationId xmlns:a16="http://schemas.microsoft.com/office/drawing/2014/main" id="{3409A881-8AC2-4565-98D5-5371FBD7FEDA}"/>
              </a:ext>
            </a:extLst>
          </p:cNvPr>
          <p:cNvSpPr>
            <a:spLocks noGrp="1"/>
          </p:cNvSpPr>
          <p:nvPr>
            <p:ph sz="quarter" idx="14"/>
          </p:nvPr>
        </p:nvSpPr>
        <p:spPr>
          <a:xfrm>
            <a:off x="457200" y="1562500"/>
            <a:ext cx="4557252" cy="1151203"/>
          </a:xfrm>
        </p:spPr>
        <p:txBody>
          <a:bodyPr/>
          <a:lstStyle/>
          <a:p>
            <a:pPr marL="432" indent="0">
              <a:buNone/>
            </a:pPr>
            <a:r>
              <a:rPr lang="en-US" sz="2400" dirty="0">
                <a:ea typeface="ＭＳ Ｐゴシック" pitchFamily="34" charset="-128"/>
                <a:cs typeface="Times New Roman" panose="02020603050405020304" pitchFamily="18" charset="0"/>
              </a:rPr>
              <a:t>In the critic acid cycle (Krebs cycle), di- and tricarboxylic acids are oxidized and decarboxylated</a:t>
            </a:r>
            <a:endParaRPr lang="en-IN" sz="2400" dirty="0"/>
          </a:p>
        </p:txBody>
      </p:sp>
      <p:sp>
        <p:nvSpPr>
          <p:cNvPr id="5" name="Content Placeholder 4">
            <a:extLst>
              <a:ext uri="{FF2B5EF4-FFF2-40B4-BE49-F238E27FC236}">
                <a16:creationId xmlns:a16="http://schemas.microsoft.com/office/drawing/2014/main" id="{563C9892-D64C-4A2E-88B5-EFF03A3E191C}"/>
              </a:ext>
            </a:extLst>
          </p:cNvPr>
          <p:cNvSpPr>
            <a:spLocks noGrp="1"/>
          </p:cNvSpPr>
          <p:nvPr>
            <p:ph sz="quarter" idx="15"/>
          </p:nvPr>
        </p:nvSpPr>
        <p:spPr>
          <a:xfrm>
            <a:off x="457201" y="2769282"/>
            <a:ext cx="1150374" cy="426566"/>
          </a:xfrm>
        </p:spPr>
        <p:txBody>
          <a:bodyPr/>
          <a:lstStyle/>
          <a:p>
            <a:pPr marL="432" indent="0">
              <a:buNone/>
            </a:pPr>
            <a:r>
              <a:rPr lang="en-US" sz="2400" dirty="0">
                <a:ea typeface="ＭＳ Ｐゴシック" pitchFamily="34" charset="-128"/>
                <a:cs typeface="Times New Roman" panose="02020603050405020304" pitchFamily="18" charset="0"/>
              </a:rPr>
              <a:t>(loss of</a:t>
            </a:r>
            <a:endParaRPr lang="en-IN" sz="2400" dirty="0"/>
          </a:p>
        </p:txBody>
      </p:sp>
      <p:graphicFrame>
        <p:nvGraphicFramePr>
          <p:cNvPr id="17" name="Object 16" descr="C O sub 2">
            <a:extLst>
              <a:ext uri="{FF2B5EF4-FFF2-40B4-BE49-F238E27FC236}">
                <a16:creationId xmlns:a16="http://schemas.microsoft.com/office/drawing/2014/main" id="{EA093C68-12C6-4D36-8F91-0011DAC5D97C}"/>
              </a:ext>
            </a:extLst>
          </p:cNvPr>
          <p:cNvGraphicFramePr>
            <a:graphicFrameLocks noChangeAspect="1"/>
          </p:cNvGraphicFramePr>
          <p:nvPr>
            <p:extLst/>
          </p:nvPr>
        </p:nvGraphicFramePr>
        <p:xfrm>
          <a:off x="1693809" y="2804894"/>
          <a:ext cx="698500" cy="363220"/>
        </p:xfrm>
        <a:graphic>
          <a:graphicData uri="http://schemas.openxmlformats.org/presentationml/2006/ole">
            <mc:AlternateContent xmlns:mc="http://schemas.openxmlformats.org/markup-compatibility/2006">
              <mc:Choice xmlns:v="urn:schemas-microsoft-com:vml" Requires="v">
                <p:oleObj spid="_x0000_s6152" name="Equation" r:id="rId4" imgW="634680" imgH="330120" progId="Equation.DSMT4">
                  <p:embed/>
                </p:oleObj>
              </mc:Choice>
              <mc:Fallback>
                <p:oleObj name="Equation" r:id="rId4" imgW="634680" imgH="330120" progId="Equation.DSMT4">
                  <p:embed/>
                  <p:pic>
                    <p:nvPicPr>
                      <p:cNvPr id="17" name="Object 16" descr="C O sub 2">
                        <a:extLst>
                          <a:ext uri="{FF2B5EF4-FFF2-40B4-BE49-F238E27FC236}">
                            <a16:creationId xmlns:a16="http://schemas.microsoft.com/office/drawing/2014/main" id="{EA093C68-12C6-4D36-8F91-0011DAC5D97C}"/>
                          </a:ext>
                        </a:extLst>
                      </p:cNvPr>
                      <p:cNvPicPr/>
                      <p:nvPr/>
                    </p:nvPicPr>
                    <p:blipFill>
                      <a:blip r:embed="rId5"/>
                      <a:stretch>
                        <a:fillRect/>
                      </a:stretch>
                    </p:blipFill>
                    <p:spPr>
                      <a:xfrm>
                        <a:off x="1693809" y="2804894"/>
                        <a:ext cx="698500" cy="36322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B4EC075-C91C-49AE-886C-3F4C0F97657C}"/>
              </a:ext>
            </a:extLst>
          </p:cNvPr>
          <p:cNvSpPr>
            <a:spLocks noGrp="1"/>
          </p:cNvSpPr>
          <p:nvPr>
            <p:ph sz="quarter" idx="16"/>
          </p:nvPr>
        </p:nvSpPr>
        <p:spPr>
          <a:xfrm>
            <a:off x="2492477" y="2779865"/>
            <a:ext cx="2654710" cy="405787"/>
          </a:xfrm>
        </p:spPr>
        <p:txBody>
          <a:bodyPr/>
          <a:lstStyle/>
          <a:p>
            <a:pPr marL="432" indent="0">
              <a:buNone/>
            </a:pPr>
            <a:r>
              <a:rPr lang="en-US" sz="2400" dirty="0">
                <a:ea typeface="ＭＳ Ｐゴシック" pitchFamily="34" charset="-128"/>
                <a:cs typeface="Times New Roman" panose="02020603050405020304" pitchFamily="18" charset="0"/>
              </a:rPr>
              <a:t>to produce energy</a:t>
            </a:r>
            <a:endParaRPr lang="en-IN" sz="2400" dirty="0"/>
          </a:p>
        </p:txBody>
      </p:sp>
      <p:sp>
        <p:nvSpPr>
          <p:cNvPr id="6" name="Content Placeholder 5">
            <a:extLst>
              <a:ext uri="{FF2B5EF4-FFF2-40B4-BE49-F238E27FC236}">
                <a16:creationId xmlns:a16="http://schemas.microsoft.com/office/drawing/2014/main" id="{C19E8EDD-2442-49F2-BB55-A3404E9483B5}"/>
              </a:ext>
            </a:extLst>
          </p:cNvPr>
          <p:cNvSpPr>
            <a:spLocks noGrp="1"/>
          </p:cNvSpPr>
          <p:nvPr>
            <p:ph sz="quarter" idx="17"/>
          </p:nvPr>
        </p:nvSpPr>
        <p:spPr>
          <a:xfrm>
            <a:off x="454671" y="3260988"/>
            <a:ext cx="4677767" cy="1311012"/>
          </a:xfrm>
        </p:spPr>
        <p:txBody>
          <a:bodyPr/>
          <a:lstStyle/>
          <a:p>
            <a:pPr marL="0" indent="0" eaLnBrk="1" hangingPunct="1">
              <a:buFont typeface="Arial" pitchFamily="34" charset="0"/>
              <a:buNone/>
            </a:pPr>
            <a:r>
              <a:rPr lang="en-US" sz="2400" dirty="0">
                <a:ea typeface="ＭＳ Ｐゴシック" pitchFamily="34" charset="-128"/>
                <a:cs typeface="Times New Roman" panose="02020603050405020304" pitchFamily="18" charset="0"/>
              </a:rPr>
              <a:t>for the cells of the body.</a:t>
            </a:r>
          </a:p>
          <a:p>
            <a:pPr marL="0" indent="0" eaLnBrk="1" hangingPunct="1">
              <a:buFont typeface="Arial" pitchFamily="34" charset="0"/>
              <a:buNone/>
            </a:pPr>
            <a:r>
              <a:rPr lang="en-US" sz="2400" dirty="0">
                <a:ea typeface="ＭＳ Ｐゴシック" pitchFamily="34" charset="-128"/>
                <a:cs typeface="Times New Roman" panose="02020603050405020304" pitchFamily="18" charset="0"/>
              </a:rPr>
              <a:t>At the start of the citric acid cycle, citric acid is oxidized to a five-</a:t>
            </a:r>
          </a:p>
        </p:txBody>
      </p:sp>
      <p:sp>
        <p:nvSpPr>
          <p:cNvPr id="7" name="Content Placeholder 6">
            <a:extLst>
              <a:ext uri="{FF2B5EF4-FFF2-40B4-BE49-F238E27FC236}">
                <a16:creationId xmlns:a16="http://schemas.microsoft.com/office/drawing/2014/main" id="{75CC4FC8-1C5E-4DDC-8161-4E61DCEFFE39}"/>
              </a:ext>
            </a:extLst>
          </p:cNvPr>
          <p:cNvSpPr>
            <a:spLocks noGrp="1"/>
          </p:cNvSpPr>
          <p:nvPr>
            <p:ph sz="quarter" idx="18"/>
          </p:nvPr>
        </p:nvSpPr>
        <p:spPr>
          <a:xfrm>
            <a:off x="459728" y="4646776"/>
            <a:ext cx="1044607" cy="416084"/>
          </a:xfrm>
        </p:spPr>
        <p:txBody>
          <a:bodyPr/>
          <a:lstStyle/>
          <a:p>
            <a:pPr marL="432" indent="0">
              <a:buNone/>
            </a:pPr>
            <a:r>
              <a:rPr lang="en-US" sz="2400" dirty="0">
                <a:ea typeface="ＭＳ Ｐゴシック" pitchFamily="34" charset="-128"/>
                <a:cs typeface="Times New Roman" panose="02020603050405020304" pitchFamily="18" charset="0"/>
              </a:rPr>
              <a:t>carbon</a:t>
            </a:r>
            <a:endParaRPr lang="en-IN" sz="2400" dirty="0"/>
          </a:p>
        </p:txBody>
      </p:sp>
      <p:graphicFrame>
        <p:nvGraphicFramePr>
          <p:cNvPr id="18" name="Object 17" descr="alpha">
            <a:extLst>
              <a:ext uri="{FF2B5EF4-FFF2-40B4-BE49-F238E27FC236}">
                <a16:creationId xmlns:a16="http://schemas.microsoft.com/office/drawing/2014/main" id="{284A25B4-44BB-4D47-AB4B-62F424757688}"/>
              </a:ext>
            </a:extLst>
          </p:cNvPr>
          <p:cNvGraphicFramePr>
            <a:graphicFrameLocks noChangeAspect="1"/>
          </p:cNvGraphicFramePr>
          <p:nvPr>
            <p:extLst/>
          </p:nvPr>
        </p:nvGraphicFramePr>
        <p:xfrm>
          <a:off x="1524000" y="4756150"/>
          <a:ext cx="254000" cy="225425"/>
        </p:xfrm>
        <a:graphic>
          <a:graphicData uri="http://schemas.openxmlformats.org/presentationml/2006/ole">
            <mc:AlternateContent xmlns:mc="http://schemas.openxmlformats.org/markup-compatibility/2006">
              <mc:Choice xmlns:v="urn:schemas-microsoft-com:vml" Requires="v">
                <p:oleObj spid="_x0000_s6153" name="Equation" r:id="rId6" imgW="215640" imgH="190440" progId="Equation.DSMT4">
                  <p:embed/>
                </p:oleObj>
              </mc:Choice>
              <mc:Fallback>
                <p:oleObj name="Equation" r:id="rId6" imgW="215640" imgH="190440" progId="Equation.DSMT4">
                  <p:embed/>
                  <p:pic>
                    <p:nvPicPr>
                      <p:cNvPr id="18" name="Object 17" descr="alpha">
                        <a:extLst>
                          <a:ext uri="{FF2B5EF4-FFF2-40B4-BE49-F238E27FC236}">
                            <a16:creationId xmlns:a16="http://schemas.microsoft.com/office/drawing/2014/main" id="{284A25B4-44BB-4D47-AB4B-62F424757688}"/>
                          </a:ext>
                        </a:extLst>
                      </p:cNvPr>
                      <p:cNvPicPr/>
                      <p:nvPr/>
                    </p:nvPicPr>
                    <p:blipFill>
                      <a:blip r:embed="rId7"/>
                      <a:stretch>
                        <a:fillRect/>
                      </a:stretch>
                    </p:blipFill>
                    <p:spPr>
                      <a:xfrm>
                        <a:off x="1524000" y="4756150"/>
                        <a:ext cx="254000" cy="225425"/>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1552CE3A-CD81-4D35-B60D-999EF555B97C}"/>
              </a:ext>
            </a:extLst>
          </p:cNvPr>
          <p:cNvSpPr>
            <a:spLocks noGrp="1"/>
          </p:cNvSpPr>
          <p:nvPr>
            <p:ph sz="quarter" idx="19"/>
          </p:nvPr>
        </p:nvSpPr>
        <p:spPr>
          <a:xfrm>
            <a:off x="1871403" y="4644932"/>
            <a:ext cx="2565116" cy="450219"/>
          </a:xfrm>
        </p:spPr>
        <p:txBody>
          <a:bodyPr/>
          <a:lstStyle/>
          <a:p>
            <a:pPr marL="0" indent="0">
              <a:buNone/>
            </a:pPr>
            <a:r>
              <a:rPr lang="en-US" sz="2400" dirty="0">
                <a:ea typeface="ＭＳ Ｐゴシック" pitchFamily="34" charset="-128"/>
                <a:cs typeface="Times New Roman" panose="02020603050405020304" pitchFamily="18" charset="0"/>
              </a:rPr>
              <a:t>-ketoglutaric acid:</a:t>
            </a:r>
          </a:p>
        </p:txBody>
      </p:sp>
      <p:pic>
        <p:nvPicPr>
          <p:cNvPr id="19" name="Content Placeholder 18" descr="A woman sits in front of a tray of citrus fruit and drinks a glass of orange juice.">
            <a:extLst>
              <a:ext uri="{FF2B5EF4-FFF2-40B4-BE49-F238E27FC236}">
                <a16:creationId xmlns:a16="http://schemas.microsoft.com/office/drawing/2014/main" id="{69B5B72F-4BF5-47A2-AC1C-0952D2C7026A}"/>
              </a:ext>
            </a:extLst>
          </p:cNvPr>
          <p:cNvPicPr>
            <a:picLocks noGrp="1" noChangeAspect="1"/>
          </p:cNvPicPr>
          <p:nvPr>
            <p:ph sz="quarter" idx="20"/>
          </p:nvPr>
        </p:nvPicPr>
        <p:blipFill>
          <a:blip r:embed="rId8"/>
          <a:stretch>
            <a:fillRect/>
          </a:stretch>
        </p:blipFill>
        <p:spPr>
          <a:xfrm>
            <a:off x="5688438" y="1547597"/>
            <a:ext cx="2269275" cy="2206590"/>
          </a:xfrm>
          <a:prstGeom prst="rect">
            <a:avLst/>
          </a:prstGeom>
        </p:spPr>
      </p:pic>
      <p:pic>
        <p:nvPicPr>
          <p:cNvPr id="20" name="Content Placeholder 19" descr="Citric acid and alpha ketoglutaric acid are as follows. For long description in Notes pane, press F6.&#10;">
            <a:extLst>
              <a:ext uri="{FF2B5EF4-FFF2-40B4-BE49-F238E27FC236}">
                <a16:creationId xmlns:a16="http://schemas.microsoft.com/office/drawing/2014/main" id="{6A6EB449-7FA3-46AE-BBD9-79D85D814B35}"/>
              </a:ext>
            </a:extLst>
          </p:cNvPr>
          <p:cNvPicPr>
            <a:picLocks noGrp="1" noChangeAspect="1"/>
          </p:cNvPicPr>
          <p:nvPr>
            <p:ph sz="quarter" idx="21"/>
          </p:nvPr>
        </p:nvPicPr>
        <p:blipFill>
          <a:blip r:embed="rId9"/>
          <a:stretch>
            <a:fillRect/>
          </a:stretch>
        </p:blipFill>
        <p:spPr>
          <a:xfrm>
            <a:off x="5428441" y="3974420"/>
            <a:ext cx="3071100" cy="1777213"/>
          </a:xfrm>
          <a:prstGeom prst="rect">
            <a:avLst/>
          </a:prstGeom>
        </p:spPr>
      </p:pic>
    </p:spTree>
    <p:extLst>
      <p:ext uri="{BB962C8B-B14F-4D97-AF65-F5344CB8AC3E}">
        <p14:creationId xmlns:p14="http://schemas.microsoft.com/office/powerpoint/2010/main" val="31180614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B135-6644-4F14-8F92-1F8E54F42C2F}"/>
              </a:ext>
            </a:extLst>
          </p:cNvPr>
          <p:cNvSpPr>
            <a:spLocks noGrp="1"/>
          </p:cNvSpPr>
          <p:nvPr>
            <p:ph type="title"/>
          </p:nvPr>
        </p:nvSpPr>
        <p:spPr/>
        <p:txBody>
          <a:bodyPr/>
          <a:lstStyle/>
          <a:p>
            <a:r>
              <a:rPr lang="en-IN" dirty="0"/>
              <a:t>14.1 Carboxylic Acids</a:t>
            </a:r>
          </a:p>
        </p:txBody>
      </p:sp>
      <p:sp>
        <p:nvSpPr>
          <p:cNvPr id="4" name="Content Placeholder 3">
            <a:extLst>
              <a:ext uri="{FF2B5EF4-FFF2-40B4-BE49-F238E27FC236}">
                <a16:creationId xmlns:a16="http://schemas.microsoft.com/office/drawing/2014/main" id="{4A4CE4A1-CEB4-4566-A697-36639AAD4A15}"/>
              </a:ext>
            </a:extLst>
          </p:cNvPr>
          <p:cNvSpPr>
            <a:spLocks noGrp="1"/>
          </p:cNvSpPr>
          <p:nvPr>
            <p:ph sz="quarter" idx="14"/>
          </p:nvPr>
        </p:nvSpPr>
        <p:spPr>
          <a:xfrm>
            <a:off x="457200" y="1554205"/>
            <a:ext cx="8541657" cy="419738"/>
          </a:xfrm>
        </p:spPr>
        <p:txBody>
          <a:bodyPr/>
          <a:lstStyle/>
          <a:p>
            <a:pPr marL="432" indent="0">
              <a:buNone/>
            </a:pPr>
            <a:r>
              <a:rPr lang="en-IN" sz="2400" dirty="0"/>
              <a:t>A carboxylic acid contains a carboxyl group, which consists of</a:t>
            </a:r>
          </a:p>
        </p:txBody>
      </p:sp>
      <p:sp>
        <p:nvSpPr>
          <p:cNvPr id="5" name="Content Placeholder 4">
            <a:extLst>
              <a:ext uri="{FF2B5EF4-FFF2-40B4-BE49-F238E27FC236}">
                <a16:creationId xmlns:a16="http://schemas.microsoft.com/office/drawing/2014/main" id="{8419D201-A98F-4687-8C5F-04F44D34171E}"/>
              </a:ext>
            </a:extLst>
          </p:cNvPr>
          <p:cNvSpPr>
            <a:spLocks noGrp="1"/>
          </p:cNvSpPr>
          <p:nvPr>
            <p:ph sz="quarter" idx="15"/>
          </p:nvPr>
        </p:nvSpPr>
        <p:spPr>
          <a:xfrm>
            <a:off x="457200" y="2015936"/>
            <a:ext cx="2431143" cy="426566"/>
          </a:xfrm>
        </p:spPr>
        <p:txBody>
          <a:bodyPr/>
          <a:lstStyle/>
          <a:p>
            <a:pPr marL="432" indent="0">
              <a:buNone/>
            </a:pPr>
            <a:r>
              <a:rPr lang="en-IN" sz="2400" dirty="0"/>
              <a:t>a hydroxyl group</a:t>
            </a:r>
          </a:p>
        </p:txBody>
      </p:sp>
      <p:graphicFrame>
        <p:nvGraphicFramePr>
          <p:cNvPr id="17" name="Object 16" descr="Single bond, O H.">
            <a:extLst>
              <a:ext uri="{FF2B5EF4-FFF2-40B4-BE49-F238E27FC236}">
                <a16:creationId xmlns:a16="http://schemas.microsoft.com/office/drawing/2014/main" id="{A76E5369-1608-4CF3-8BFA-BC6CDE3EA648}"/>
              </a:ext>
            </a:extLst>
          </p:cNvPr>
          <p:cNvGraphicFramePr>
            <a:graphicFrameLocks noChangeAspect="1"/>
          </p:cNvGraphicFramePr>
          <p:nvPr>
            <p:extLst>
              <p:ext uri="{D42A27DB-BD31-4B8C-83A1-F6EECF244321}">
                <p14:modId xmlns:p14="http://schemas.microsoft.com/office/powerpoint/2010/main" val="2919251672"/>
              </p:ext>
            </p:extLst>
          </p:nvPr>
        </p:nvGraphicFramePr>
        <p:xfrm>
          <a:off x="2922496" y="2064554"/>
          <a:ext cx="812800" cy="292100"/>
        </p:xfrm>
        <a:graphic>
          <a:graphicData uri="http://schemas.openxmlformats.org/presentationml/2006/ole">
            <mc:AlternateContent xmlns:mc="http://schemas.openxmlformats.org/markup-compatibility/2006">
              <mc:Choice xmlns:v="urn:schemas-microsoft-com:vml" Requires="v">
                <p:oleObj spid="_x0000_s1032" name="Equation" r:id="rId4" imgW="812520" imgH="291960" progId="Equation.DSMT4">
                  <p:embed/>
                </p:oleObj>
              </mc:Choice>
              <mc:Fallback>
                <p:oleObj name="Equation" r:id="rId4" imgW="812520" imgH="291960" progId="Equation.DSMT4">
                  <p:embed/>
                  <p:pic>
                    <p:nvPicPr>
                      <p:cNvPr id="9" name="Object 8" descr="Single bond, O H.">
                        <a:extLst>
                          <a:ext uri="{FF2B5EF4-FFF2-40B4-BE49-F238E27FC236}">
                            <a16:creationId xmlns:a16="http://schemas.microsoft.com/office/drawing/2014/main" id="{73896469-96A1-4760-8000-5B9E91024F7A}"/>
                          </a:ext>
                        </a:extLst>
                      </p:cNvPr>
                      <p:cNvPicPr/>
                      <p:nvPr/>
                    </p:nvPicPr>
                    <p:blipFill>
                      <a:blip r:embed="rId5"/>
                      <a:stretch>
                        <a:fillRect/>
                      </a:stretch>
                    </p:blipFill>
                    <p:spPr>
                      <a:xfrm>
                        <a:off x="2922496" y="2064554"/>
                        <a:ext cx="812800" cy="2921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D68C306A-CA76-4290-A2FC-93BA0C3E9DF2}"/>
              </a:ext>
            </a:extLst>
          </p:cNvPr>
          <p:cNvSpPr>
            <a:spLocks noGrp="1"/>
          </p:cNvSpPr>
          <p:nvPr>
            <p:ph sz="quarter" idx="16"/>
          </p:nvPr>
        </p:nvSpPr>
        <p:spPr>
          <a:xfrm>
            <a:off x="3853545" y="2023762"/>
            <a:ext cx="5000171" cy="406099"/>
          </a:xfrm>
        </p:spPr>
        <p:txBody>
          <a:bodyPr/>
          <a:lstStyle/>
          <a:p>
            <a:pPr marL="432" indent="0">
              <a:buNone/>
            </a:pPr>
            <a:r>
              <a:rPr lang="en-IN" sz="2400" dirty="0"/>
              <a:t>attached to the carbon in a carbonyl</a:t>
            </a:r>
          </a:p>
        </p:txBody>
      </p:sp>
      <p:sp>
        <p:nvSpPr>
          <p:cNvPr id="6" name="Content Placeholder 5">
            <a:extLst>
              <a:ext uri="{FF2B5EF4-FFF2-40B4-BE49-F238E27FC236}">
                <a16:creationId xmlns:a16="http://schemas.microsoft.com/office/drawing/2014/main" id="{79D436ED-9B2C-4636-810D-56AB3611C9E3}"/>
              </a:ext>
            </a:extLst>
          </p:cNvPr>
          <p:cNvSpPr>
            <a:spLocks noGrp="1"/>
          </p:cNvSpPr>
          <p:nvPr>
            <p:ph sz="quarter" idx="17"/>
          </p:nvPr>
        </p:nvSpPr>
        <p:spPr>
          <a:xfrm>
            <a:off x="454673" y="2494384"/>
            <a:ext cx="1040298" cy="422987"/>
          </a:xfrm>
        </p:spPr>
        <p:txBody>
          <a:bodyPr/>
          <a:lstStyle/>
          <a:p>
            <a:pPr marL="432" indent="0">
              <a:buNone/>
            </a:pPr>
            <a:r>
              <a:rPr lang="en-IN" sz="2400" dirty="0"/>
              <a:t>group.</a:t>
            </a:r>
          </a:p>
        </p:txBody>
      </p:sp>
      <p:pic>
        <p:nvPicPr>
          <p:cNvPr id="18" name="Content Placeholder 17" descr="First. Single bond, C, single bond, O H. C is double bonded to O above. For long description in Notes pane, press F6.">
            <a:extLst>
              <a:ext uri="{FF2B5EF4-FFF2-40B4-BE49-F238E27FC236}">
                <a16:creationId xmlns:a16="http://schemas.microsoft.com/office/drawing/2014/main" id="{46D5CD1E-CFF9-4A2A-8538-318113A191C4}"/>
              </a:ext>
            </a:extLst>
          </p:cNvPr>
          <p:cNvPicPr>
            <a:picLocks noGrp="1" noChangeAspect="1"/>
          </p:cNvPicPr>
          <p:nvPr>
            <p:ph sz="quarter" idx="18"/>
          </p:nvPr>
        </p:nvPicPr>
        <p:blipFill>
          <a:blip r:embed="rId6"/>
          <a:stretch>
            <a:fillRect/>
          </a:stretch>
        </p:blipFill>
        <p:spPr>
          <a:xfrm>
            <a:off x="2888343" y="2944598"/>
            <a:ext cx="3365611" cy="2037644"/>
          </a:xfrm>
          <a:prstGeom prst="rect">
            <a:avLst/>
          </a:prstGeom>
        </p:spPr>
      </p:pic>
      <p:sp>
        <p:nvSpPr>
          <p:cNvPr id="8" name="Content Placeholder 7">
            <a:extLst>
              <a:ext uri="{FF2B5EF4-FFF2-40B4-BE49-F238E27FC236}">
                <a16:creationId xmlns:a16="http://schemas.microsoft.com/office/drawing/2014/main" id="{2D0D34B1-5C39-4A2C-9D41-4944C3F070EA}"/>
              </a:ext>
            </a:extLst>
          </p:cNvPr>
          <p:cNvSpPr>
            <a:spLocks noGrp="1"/>
          </p:cNvSpPr>
          <p:nvPr>
            <p:ph sz="quarter" idx="19"/>
          </p:nvPr>
        </p:nvSpPr>
        <p:spPr>
          <a:xfrm>
            <a:off x="457201" y="5222430"/>
            <a:ext cx="8229600" cy="1144744"/>
          </a:xfrm>
        </p:spPr>
        <p:txBody>
          <a:bodyPr/>
          <a:lstStyle/>
          <a:p>
            <a:pPr marL="0" indent="0">
              <a:buNone/>
            </a:pPr>
            <a:r>
              <a:rPr lang="en-IN" sz="2400" b="1" dirty="0"/>
              <a:t>Learning Goal</a:t>
            </a:r>
            <a:r>
              <a:rPr lang="en-IN" sz="2400" dirty="0"/>
              <a:t> 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and common names for carboxylic acids; draw their condensed structural formulas or line-angle formulas.</a:t>
            </a:r>
          </a:p>
        </p:txBody>
      </p:sp>
    </p:spTree>
    <p:extLst>
      <p:ext uri="{BB962C8B-B14F-4D97-AF65-F5344CB8AC3E}">
        <p14:creationId xmlns:p14="http://schemas.microsoft.com/office/powerpoint/2010/main" val="1456108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4F59D-2CA4-4105-9DAE-8FEEF1E506FC}"/>
              </a:ext>
            </a:extLst>
          </p:cNvPr>
          <p:cNvSpPr>
            <a:spLocks noGrp="1"/>
          </p:cNvSpPr>
          <p:nvPr>
            <p:ph type="title"/>
          </p:nvPr>
        </p:nvSpPr>
        <p:spPr/>
        <p:txBody>
          <a:bodyPr/>
          <a:lstStyle/>
          <a:p>
            <a:r>
              <a:rPr lang="en-IN" sz="3400" dirty="0"/>
              <a:t>Chemistry Link to Health: Carboxylic Acids in Metabolism </a:t>
            </a:r>
            <a:r>
              <a:rPr lang="en-IN" sz="2000" b="0" dirty="0"/>
              <a:t>(3 of 3)</a:t>
            </a:r>
            <a:endParaRPr lang="en-IN" sz="3400" dirty="0"/>
          </a:p>
        </p:txBody>
      </p:sp>
      <p:sp>
        <p:nvSpPr>
          <p:cNvPr id="4" name="Content Placeholder 3">
            <a:extLst>
              <a:ext uri="{FF2B5EF4-FFF2-40B4-BE49-F238E27FC236}">
                <a16:creationId xmlns:a16="http://schemas.microsoft.com/office/drawing/2014/main" id="{3409A881-8AC2-4565-98D5-5371FBD7FEDA}"/>
              </a:ext>
            </a:extLst>
          </p:cNvPr>
          <p:cNvSpPr>
            <a:spLocks noGrp="1"/>
          </p:cNvSpPr>
          <p:nvPr>
            <p:ph sz="quarter" idx="14"/>
          </p:nvPr>
        </p:nvSpPr>
        <p:spPr>
          <a:xfrm>
            <a:off x="457199" y="1562500"/>
            <a:ext cx="4616245" cy="413784"/>
          </a:xfrm>
        </p:spPr>
        <p:txBody>
          <a:bodyPr/>
          <a:lstStyle/>
          <a:p>
            <a:pPr marL="432" indent="0">
              <a:buNone/>
            </a:pPr>
            <a:r>
              <a:rPr lang="en-US" sz="2400" dirty="0">
                <a:ea typeface="ＭＳ Ｐゴシック" pitchFamily="34" charset="-128"/>
              </a:rPr>
              <a:t>The citric acid cycle continues as</a:t>
            </a:r>
            <a:endParaRPr lang="en-IN" sz="2400" dirty="0"/>
          </a:p>
        </p:txBody>
      </p:sp>
      <p:graphicFrame>
        <p:nvGraphicFramePr>
          <p:cNvPr id="17" name="Object 16" descr="alpha">
            <a:extLst>
              <a:ext uri="{FF2B5EF4-FFF2-40B4-BE49-F238E27FC236}">
                <a16:creationId xmlns:a16="http://schemas.microsoft.com/office/drawing/2014/main" id="{353CF302-FCC7-40F3-9867-EFA42F9691FF}"/>
              </a:ext>
            </a:extLst>
          </p:cNvPr>
          <p:cNvGraphicFramePr>
            <a:graphicFrameLocks noChangeAspect="1"/>
          </p:cNvGraphicFramePr>
          <p:nvPr>
            <p:extLst/>
          </p:nvPr>
        </p:nvGraphicFramePr>
        <p:xfrm>
          <a:off x="5106988" y="1658938"/>
          <a:ext cx="255587" cy="225425"/>
        </p:xfrm>
        <a:graphic>
          <a:graphicData uri="http://schemas.openxmlformats.org/presentationml/2006/ole">
            <mc:AlternateContent xmlns:mc="http://schemas.openxmlformats.org/markup-compatibility/2006">
              <mc:Choice xmlns:v="urn:schemas-microsoft-com:vml" Requires="v">
                <p:oleObj spid="_x0000_s7176" name="Equation" r:id="rId4" imgW="215640" imgH="190440" progId="Equation.DSMT4">
                  <p:embed/>
                </p:oleObj>
              </mc:Choice>
              <mc:Fallback>
                <p:oleObj name="Equation" r:id="rId4" imgW="215640" imgH="190440" progId="Equation.DSMT4">
                  <p:embed/>
                  <p:pic>
                    <p:nvPicPr>
                      <p:cNvPr id="17" name="Object 16" descr="alpha">
                        <a:extLst>
                          <a:ext uri="{FF2B5EF4-FFF2-40B4-BE49-F238E27FC236}">
                            <a16:creationId xmlns:a16="http://schemas.microsoft.com/office/drawing/2014/main" id="{353CF302-FCC7-40F3-9867-EFA42F9691FF}"/>
                          </a:ext>
                        </a:extLst>
                      </p:cNvPr>
                      <p:cNvPicPr/>
                      <p:nvPr/>
                    </p:nvPicPr>
                    <p:blipFill>
                      <a:blip r:embed="rId5"/>
                      <a:stretch>
                        <a:fillRect/>
                      </a:stretch>
                    </p:blipFill>
                    <p:spPr>
                      <a:xfrm>
                        <a:off x="5106988" y="1658938"/>
                        <a:ext cx="255587" cy="225425"/>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563C9892-D64C-4A2E-88B5-EFF03A3E191C}"/>
              </a:ext>
            </a:extLst>
          </p:cNvPr>
          <p:cNvSpPr>
            <a:spLocks noGrp="1"/>
          </p:cNvSpPr>
          <p:nvPr>
            <p:ph sz="quarter" idx="15"/>
          </p:nvPr>
        </p:nvSpPr>
        <p:spPr>
          <a:xfrm>
            <a:off x="5442152" y="1559921"/>
            <a:ext cx="3229897" cy="416363"/>
          </a:xfrm>
        </p:spPr>
        <p:txBody>
          <a:bodyPr/>
          <a:lstStyle/>
          <a:p>
            <a:pPr marL="432" indent="0">
              <a:buNone/>
            </a:pPr>
            <a:r>
              <a:rPr lang="en-US" sz="2400" dirty="0">
                <a:ea typeface="ＭＳ Ｐゴシック" pitchFamily="34" charset="-128"/>
              </a:rPr>
              <a:t>-ketoglutaric acid loses</a:t>
            </a:r>
            <a:endParaRPr lang="en-IN" sz="2400" dirty="0"/>
          </a:p>
        </p:txBody>
      </p:sp>
      <p:graphicFrame>
        <p:nvGraphicFramePr>
          <p:cNvPr id="18" name="Object 17" descr="C O sub 2">
            <a:extLst>
              <a:ext uri="{FF2B5EF4-FFF2-40B4-BE49-F238E27FC236}">
                <a16:creationId xmlns:a16="http://schemas.microsoft.com/office/drawing/2014/main" id="{2F0BE12C-2D66-4C09-A267-491F6FFAD365}"/>
              </a:ext>
            </a:extLst>
          </p:cNvPr>
          <p:cNvGraphicFramePr>
            <a:graphicFrameLocks noChangeAspect="1"/>
          </p:cNvGraphicFramePr>
          <p:nvPr>
            <p:extLst/>
          </p:nvPr>
        </p:nvGraphicFramePr>
        <p:xfrm>
          <a:off x="472666" y="2082442"/>
          <a:ext cx="573088" cy="363537"/>
        </p:xfrm>
        <a:graphic>
          <a:graphicData uri="http://schemas.openxmlformats.org/presentationml/2006/ole">
            <mc:AlternateContent xmlns:mc="http://schemas.openxmlformats.org/markup-compatibility/2006">
              <mc:Choice xmlns:v="urn:schemas-microsoft-com:vml" Requires="v">
                <p:oleObj spid="_x0000_s7177" name="Equation" r:id="rId6" imgW="520560" imgH="330120" progId="Equation.DSMT4">
                  <p:embed/>
                </p:oleObj>
              </mc:Choice>
              <mc:Fallback>
                <p:oleObj name="Equation" r:id="rId6" imgW="520560" imgH="330120" progId="Equation.DSMT4">
                  <p:embed/>
                  <p:pic>
                    <p:nvPicPr>
                      <p:cNvPr id="18" name="Object 17" descr="C O sub 2">
                        <a:extLst>
                          <a:ext uri="{FF2B5EF4-FFF2-40B4-BE49-F238E27FC236}">
                            <a16:creationId xmlns:a16="http://schemas.microsoft.com/office/drawing/2014/main" id="{2F0BE12C-2D66-4C09-A267-491F6FFAD365}"/>
                          </a:ext>
                        </a:extLst>
                      </p:cNvPr>
                      <p:cNvPicPr/>
                      <p:nvPr/>
                    </p:nvPicPr>
                    <p:blipFill>
                      <a:blip r:embed="rId7"/>
                      <a:stretch>
                        <a:fillRect/>
                      </a:stretch>
                    </p:blipFill>
                    <p:spPr>
                      <a:xfrm>
                        <a:off x="472666" y="2082442"/>
                        <a:ext cx="573088" cy="363537"/>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FB4EC075-C91C-49AE-886C-3F4C0F97657C}"/>
              </a:ext>
            </a:extLst>
          </p:cNvPr>
          <p:cNvSpPr>
            <a:spLocks noGrp="1"/>
          </p:cNvSpPr>
          <p:nvPr>
            <p:ph sz="quarter" idx="16"/>
          </p:nvPr>
        </p:nvSpPr>
        <p:spPr>
          <a:xfrm>
            <a:off x="1194622" y="2034508"/>
            <a:ext cx="7167716" cy="406916"/>
          </a:xfrm>
        </p:spPr>
        <p:txBody>
          <a:bodyPr/>
          <a:lstStyle/>
          <a:p>
            <a:pPr marL="432" indent="0">
              <a:buNone/>
            </a:pPr>
            <a:r>
              <a:rPr lang="en-US" sz="2400" dirty="0">
                <a:ea typeface="ＭＳ Ｐゴシック" pitchFamily="34" charset="-128"/>
              </a:rPr>
              <a:t>to give a four-carbon succinic acid. Then a series of</a:t>
            </a:r>
            <a:endParaRPr lang="en-IN" sz="2400" dirty="0"/>
          </a:p>
        </p:txBody>
      </p:sp>
      <p:sp>
        <p:nvSpPr>
          <p:cNvPr id="6" name="Content Placeholder 5">
            <a:extLst>
              <a:ext uri="{FF2B5EF4-FFF2-40B4-BE49-F238E27FC236}">
                <a16:creationId xmlns:a16="http://schemas.microsoft.com/office/drawing/2014/main" id="{C19E8EDD-2442-49F2-BB55-A3404E9483B5}"/>
              </a:ext>
            </a:extLst>
          </p:cNvPr>
          <p:cNvSpPr>
            <a:spLocks noGrp="1"/>
          </p:cNvSpPr>
          <p:nvPr>
            <p:ph sz="quarter" idx="17"/>
          </p:nvPr>
        </p:nvSpPr>
        <p:spPr>
          <a:xfrm>
            <a:off x="454672" y="2508432"/>
            <a:ext cx="7288231" cy="441246"/>
          </a:xfrm>
        </p:spPr>
        <p:txBody>
          <a:bodyPr/>
          <a:lstStyle/>
          <a:p>
            <a:pPr marL="432" indent="0">
              <a:buNone/>
            </a:pPr>
            <a:r>
              <a:rPr lang="en-US" sz="2400" dirty="0">
                <a:ea typeface="ＭＳ Ｐゴシック" pitchFamily="34" charset="-128"/>
              </a:rPr>
              <a:t>reactions converts succinic acid to oxaloacetic acid.</a:t>
            </a:r>
            <a:endParaRPr lang="en-IN" sz="2400" dirty="0"/>
          </a:p>
        </p:txBody>
      </p:sp>
      <p:pic>
        <p:nvPicPr>
          <p:cNvPr id="19" name="Content Placeholder 18" descr="Succinic acid oxidizes to form fumaric acid, which reacts with water to produce malic acid, which oxidizes to form oxaloacetic acid. For long description in Notes pane, press F6.&#10;">
            <a:extLst>
              <a:ext uri="{FF2B5EF4-FFF2-40B4-BE49-F238E27FC236}">
                <a16:creationId xmlns:a16="http://schemas.microsoft.com/office/drawing/2014/main" id="{C9C564A5-2378-47EC-B924-103A07728FC7}"/>
              </a:ext>
            </a:extLst>
          </p:cNvPr>
          <p:cNvPicPr>
            <a:picLocks noGrp="1" noChangeAspect="1"/>
          </p:cNvPicPr>
          <p:nvPr>
            <p:ph sz="quarter" idx="18"/>
          </p:nvPr>
        </p:nvPicPr>
        <p:blipFill>
          <a:blip r:embed="rId8"/>
          <a:stretch>
            <a:fillRect/>
          </a:stretch>
        </p:blipFill>
        <p:spPr>
          <a:xfrm>
            <a:off x="1304340" y="3108109"/>
            <a:ext cx="6535318" cy="1852404"/>
          </a:xfrm>
          <a:prstGeom prst="rect">
            <a:avLst/>
          </a:prstGeom>
        </p:spPr>
      </p:pic>
      <p:sp>
        <p:nvSpPr>
          <p:cNvPr id="8" name="Content Placeholder 7">
            <a:extLst>
              <a:ext uri="{FF2B5EF4-FFF2-40B4-BE49-F238E27FC236}">
                <a16:creationId xmlns:a16="http://schemas.microsoft.com/office/drawing/2014/main" id="{1552CE3A-CD81-4D35-B60D-999EF555B97C}"/>
              </a:ext>
            </a:extLst>
          </p:cNvPr>
          <p:cNvSpPr>
            <a:spLocks noGrp="1"/>
          </p:cNvSpPr>
          <p:nvPr>
            <p:ph sz="quarter" idx="19"/>
          </p:nvPr>
        </p:nvSpPr>
        <p:spPr>
          <a:xfrm>
            <a:off x="472667" y="5159759"/>
            <a:ext cx="8214134" cy="1162866"/>
          </a:xfrm>
        </p:spPr>
        <p:txBody>
          <a:bodyPr/>
          <a:lstStyle/>
          <a:p>
            <a:pPr marL="0" indent="0">
              <a:buNone/>
            </a:pPr>
            <a:r>
              <a:rPr lang="en-IN" sz="2400" dirty="0"/>
              <a:t>Some of the functional groups we have studied, along with reactions such as hydration and oxidation, are part of the metabolic processes that take place in our cells.</a:t>
            </a:r>
          </a:p>
        </p:txBody>
      </p:sp>
    </p:spTree>
    <p:extLst>
      <p:ext uri="{BB962C8B-B14F-4D97-AF65-F5344CB8AC3E}">
        <p14:creationId xmlns:p14="http://schemas.microsoft.com/office/powerpoint/2010/main" val="1859465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2BD1-8A5D-46A7-BC97-8714144CD9FE}"/>
              </a:ext>
            </a:extLst>
          </p:cNvPr>
          <p:cNvSpPr>
            <a:spLocks noGrp="1"/>
          </p:cNvSpPr>
          <p:nvPr>
            <p:ph type="title"/>
          </p:nvPr>
        </p:nvSpPr>
        <p:spPr/>
        <p:txBody>
          <a:bodyPr/>
          <a:lstStyle/>
          <a:p>
            <a:r>
              <a:rPr lang="en-IN" dirty="0"/>
              <a:t>14.3 Esters</a:t>
            </a:r>
          </a:p>
        </p:txBody>
      </p:sp>
      <p:sp>
        <p:nvSpPr>
          <p:cNvPr id="4" name="Content Placeholder 3">
            <a:extLst>
              <a:ext uri="{FF2B5EF4-FFF2-40B4-BE49-F238E27FC236}">
                <a16:creationId xmlns:a16="http://schemas.microsoft.com/office/drawing/2014/main" id="{E2244546-72B1-4AC2-A4AF-12F20134A60A}"/>
              </a:ext>
            </a:extLst>
          </p:cNvPr>
          <p:cNvSpPr>
            <a:spLocks noGrp="1"/>
          </p:cNvSpPr>
          <p:nvPr>
            <p:ph sz="quarter" idx="14"/>
          </p:nvPr>
        </p:nvSpPr>
        <p:spPr>
          <a:xfrm>
            <a:off x="457200" y="1592001"/>
            <a:ext cx="5147188" cy="2124591"/>
          </a:xfrm>
        </p:spPr>
        <p:txBody>
          <a:bodyPr/>
          <a:lstStyle/>
          <a:p>
            <a:pPr marL="432" indent="0">
              <a:buNone/>
            </a:pPr>
            <a:r>
              <a:rPr lang="en-IN" sz="2200" dirty="0"/>
              <a:t>By the 1800s, chemists discovered that</a:t>
            </a:r>
          </a:p>
          <a:p>
            <a:r>
              <a:rPr lang="en-IN" sz="2200" dirty="0" err="1"/>
              <a:t>salicin</a:t>
            </a:r>
            <a:r>
              <a:rPr lang="en-IN" sz="2200" dirty="0"/>
              <a:t> from the willow tree bark and leaves was responsible for pain relief</a:t>
            </a:r>
          </a:p>
          <a:p>
            <a:r>
              <a:rPr lang="en-IN" sz="2200" dirty="0"/>
              <a:t>the body converts </a:t>
            </a:r>
            <a:r>
              <a:rPr lang="en-IN" sz="2200" dirty="0" err="1"/>
              <a:t>salicin</a:t>
            </a:r>
            <a:r>
              <a:rPr lang="en-IN" sz="2200" dirty="0"/>
              <a:t> to salicylic acid, which irritates the stomach lining</a:t>
            </a:r>
          </a:p>
        </p:txBody>
      </p:sp>
      <p:sp>
        <p:nvSpPr>
          <p:cNvPr id="5" name="Content Placeholder 4">
            <a:extLst>
              <a:ext uri="{FF2B5EF4-FFF2-40B4-BE49-F238E27FC236}">
                <a16:creationId xmlns:a16="http://schemas.microsoft.com/office/drawing/2014/main" id="{C97BAD89-B79C-4CD2-9D7D-2FE623311922}"/>
              </a:ext>
            </a:extLst>
          </p:cNvPr>
          <p:cNvSpPr>
            <a:spLocks noGrp="1"/>
          </p:cNvSpPr>
          <p:nvPr>
            <p:ph sz="quarter" idx="15"/>
          </p:nvPr>
        </p:nvSpPr>
        <p:spPr>
          <a:xfrm>
            <a:off x="457200" y="3816423"/>
            <a:ext cx="5088194" cy="1094789"/>
          </a:xfrm>
        </p:spPr>
        <p:txBody>
          <a:bodyPr/>
          <a:lstStyle/>
          <a:p>
            <a:pPr marL="432" indent="0">
              <a:buNone/>
            </a:pPr>
            <a:r>
              <a:rPr lang="en-IN" sz="2200" dirty="0"/>
              <a:t>Bayer soon discovered that an ester of salicylic acid, acetylsalicylic acid, is less irritating but still effective in pain relief.</a:t>
            </a:r>
          </a:p>
        </p:txBody>
      </p:sp>
      <p:pic>
        <p:nvPicPr>
          <p:cNvPr id="17" name="Content Placeholder 16" descr="A willow tree grows next to a pond.">
            <a:extLst>
              <a:ext uri="{FF2B5EF4-FFF2-40B4-BE49-F238E27FC236}">
                <a16:creationId xmlns:a16="http://schemas.microsoft.com/office/drawing/2014/main" id="{6E027EC3-D6AC-49C4-841D-AB726AD021E2}"/>
              </a:ext>
            </a:extLst>
          </p:cNvPr>
          <p:cNvPicPr>
            <a:picLocks noGrp="1" noChangeAspect="1"/>
          </p:cNvPicPr>
          <p:nvPr>
            <p:ph sz="quarter" idx="16"/>
          </p:nvPr>
        </p:nvPicPr>
        <p:blipFill>
          <a:blip r:embed="rId2"/>
          <a:stretch>
            <a:fillRect/>
          </a:stretch>
        </p:blipFill>
        <p:spPr>
          <a:xfrm>
            <a:off x="5781480" y="1719758"/>
            <a:ext cx="3022478" cy="2275889"/>
          </a:xfrm>
          <a:prstGeom prst="rect">
            <a:avLst/>
          </a:prstGeom>
        </p:spPr>
      </p:pic>
      <p:sp>
        <p:nvSpPr>
          <p:cNvPr id="6" name="Content Placeholder 5">
            <a:extLst>
              <a:ext uri="{FF2B5EF4-FFF2-40B4-BE49-F238E27FC236}">
                <a16:creationId xmlns:a16="http://schemas.microsoft.com/office/drawing/2014/main" id="{0C6F5E7A-1077-48D7-B62C-802FD3BE8107}"/>
              </a:ext>
            </a:extLst>
          </p:cNvPr>
          <p:cNvSpPr>
            <a:spLocks noGrp="1"/>
          </p:cNvSpPr>
          <p:nvPr>
            <p:ph sz="quarter" idx="17"/>
          </p:nvPr>
        </p:nvSpPr>
        <p:spPr>
          <a:xfrm>
            <a:off x="454672" y="5192637"/>
            <a:ext cx="8364863" cy="809956"/>
          </a:xfrm>
        </p:spPr>
        <p:txBody>
          <a:bodyPr/>
          <a:lstStyle/>
          <a:p>
            <a:pPr marL="432" indent="0">
              <a:buNone/>
            </a:pPr>
            <a:r>
              <a:rPr lang="en-IN" sz="2200" b="1" dirty="0"/>
              <a:t>Learning Goal</a:t>
            </a:r>
            <a:r>
              <a:rPr lang="en-IN" sz="2200" dirty="0"/>
              <a:t> Write the I</a:t>
            </a:r>
            <a:r>
              <a:rPr lang="en-IN" sz="100" dirty="0"/>
              <a:t> </a:t>
            </a:r>
            <a:r>
              <a:rPr lang="en-IN" sz="2200" dirty="0"/>
              <a:t>U</a:t>
            </a:r>
            <a:r>
              <a:rPr lang="en-IN" sz="100" dirty="0"/>
              <a:t> </a:t>
            </a:r>
            <a:r>
              <a:rPr lang="en-IN" sz="2200" dirty="0"/>
              <a:t>P</a:t>
            </a:r>
            <a:r>
              <a:rPr lang="en-IN" sz="100" dirty="0"/>
              <a:t> </a:t>
            </a:r>
            <a:r>
              <a:rPr lang="en-IN" sz="2200" dirty="0"/>
              <a:t>A</a:t>
            </a:r>
            <a:r>
              <a:rPr lang="en-IN" sz="100" dirty="0"/>
              <a:t> </a:t>
            </a:r>
            <a:r>
              <a:rPr lang="en-IN" sz="2200" dirty="0"/>
              <a:t>C and common names for an ester; write the balanced chemical equation for the formation of an ester.</a:t>
            </a:r>
          </a:p>
        </p:txBody>
      </p:sp>
    </p:spTree>
    <p:extLst>
      <p:ext uri="{BB962C8B-B14F-4D97-AF65-F5344CB8AC3E}">
        <p14:creationId xmlns:p14="http://schemas.microsoft.com/office/powerpoint/2010/main" val="2388613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83047-B3E3-445A-BED1-30627D1E306C}"/>
              </a:ext>
            </a:extLst>
          </p:cNvPr>
          <p:cNvSpPr>
            <a:spLocks noGrp="1"/>
          </p:cNvSpPr>
          <p:nvPr>
            <p:ph type="title"/>
          </p:nvPr>
        </p:nvSpPr>
        <p:spPr/>
        <p:txBody>
          <a:bodyPr/>
          <a:lstStyle/>
          <a:p>
            <a:r>
              <a:rPr lang="en-IN" dirty="0"/>
              <a:t>Esters</a:t>
            </a:r>
          </a:p>
        </p:txBody>
      </p:sp>
      <p:sp>
        <p:nvSpPr>
          <p:cNvPr id="3" name="Content Placeholder 2">
            <a:extLst>
              <a:ext uri="{FF2B5EF4-FFF2-40B4-BE49-F238E27FC236}">
                <a16:creationId xmlns:a16="http://schemas.microsoft.com/office/drawing/2014/main" id="{B6212FED-A23A-4AF3-A96C-06474D20C3BA}"/>
              </a:ext>
            </a:extLst>
          </p:cNvPr>
          <p:cNvSpPr>
            <a:spLocks noGrp="1"/>
          </p:cNvSpPr>
          <p:nvPr>
            <p:ph sz="quarter" idx="13"/>
          </p:nvPr>
        </p:nvSpPr>
        <p:spPr>
          <a:xfrm>
            <a:off x="457200" y="1556327"/>
            <a:ext cx="8229600" cy="2609273"/>
          </a:xfrm>
        </p:spPr>
        <p:txBody>
          <a:bodyPr/>
          <a:lstStyle/>
          <a:p>
            <a:pPr marL="432" indent="0">
              <a:buNone/>
            </a:pPr>
            <a:r>
              <a:rPr lang="en-IN" sz="2400" b="1" dirty="0"/>
              <a:t>Esters</a:t>
            </a:r>
            <a:r>
              <a:rPr lang="en-IN" sz="2400" dirty="0"/>
              <a:t> are</a:t>
            </a:r>
          </a:p>
          <a:p>
            <a:pPr>
              <a:spcBef>
                <a:spcPts val="600"/>
              </a:spcBef>
            </a:pPr>
            <a:r>
              <a:rPr lang="en-IN" sz="2400" dirty="0"/>
              <a:t>synthesized from the reaction of a carboxylic acid and alcohol</a:t>
            </a:r>
          </a:p>
          <a:p>
            <a:pPr>
              <a:spcBef>
                <a:spcPts val="600"/>
              </a:spcBef>
            </a:pPr>
            <a:r>
              <a:rPr lang="en-IN" sz="2400" dirty="0"/>
              <a:t>found in fats and oils</a:t>
            </a:r>
          </a:p>
          <a:p>
            <a:pPr>
              <a:spcBef>
                <a:spcPts val="600"/>
              </a:spcBef>
            </a:pPr>
            <a:r>
              <a:rPr lang="en-IN" sz="2400" dirty="0"/>
              <a:t>responsible for the aroma and </a:t>
            </a:r>
            <a:r>
              <a:rPr lang="en-IN" sz="2400" dirty="0" err="1"/>
              <a:t>flavor</a:t>
            </a:r>
            <a:r>
              <a:rPr lang="en-IN" sz="2400" dirty="0"/>
              <a:t> of bananas, oranges, and strawberries</a:t>
            </a:r>
          </a:p>
        </p:txBody>
      </p:sp>
      <p:pic>
        <p:nvPicPr>
          <p:cNvPr id="5" name="Content Placeholder 4" descr="Ethanoic acid and methyl ethanoate are as follows.  For long description in Notes pane, press F6.">
            <a:extLst>
              <a:ext uri="{FF2B5EF4-FFF2-40B4-BE49-F238E27FC236}">
                <a16:creationId xmlns:a16="http://schemas.microsoft.com/office/drawing/2014/main" id="{BE35B219-D843-4365-8B65-C5D85826581C}"/>
              </a:ext>
            </a:extLst>
          </p:cNvPr>
          <p:cNvPicPr>
            <a:picLocks noGrp="1" noChangeAspect="1"/>
          </p:cNvPicPr>
          <p:nvPr>
            <p:ph sz="quarter" idx="14"/>
          </p:nvPr>
        </p:nvPicPr>
        <p:blipFill>
          <a:blip r:embed="rId3"/>
          <a:stretch>
            <a:fillRect/>
          </a:stretch>
        </p:blipFill>
        <p:spPr>
          <a:xfrm>
            <a:off x="2974708" y="4380271"/>
            <a:ext cx="3194582" cy="1944793"/>
          </a:xfrm>
          <a:prstGeom prst="rect">
            <a:avLst/>
          </a:prstGeom>
        </p:spPr>
      </p:pic>
    </p:spTree>
    <p:extLst>
      <p:ext uri="{BB962C8B-B14F-4D97-AF65-F5344CB8AC3E}">
        <p14:creationId xmlns:p14="http://schemas.microsoft.com/office/powerpoint/2010/main" val="968591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2BD1-8A5D-46A7-BC97-8714144CD9FE}"/>
              </a:ext>
            </a:extLst>
          </p:cNvPr>
          <p:cNvSpPr>
            <a:spLocks noGrp="1"/>
          </p:cNvSpPr>
          <p:nvPr>
            <p:ph type="title"/>
          </p:nvPr>
        </p:nvSpPr>
        <p:spPr/>
        <p:txBody>
          <a:bodyPr/>
          <a:lstStyle/>
          <a:p>
            <a:r>
              <a:rPr lang="en-IN" dirty="0"/>
              <a:t>Esterification </a:t>
            </a:r>
            <a:r>
              <a:rPr lang="en-IN" sz="2000" b="0" dirty="0"/>
              <a:t>(1 of 2)</a:t>
            </a:r>
            <a:endParaRPr lang="en-IN" dirty="0"/>
          </a:p>
        </p:txBody>
      </p:sp>
      <p:sp>
        <p:nvSpPr>
          <p:cNvPr id="4" name="Content Placeholder 3">
            <a:extLst>
              <a:ext uri="{FF2B5EF4-FFF2-40B4-BE49-F238E27FC236}">
                <a16:creationId xmlns:a16="http://schemas.microsoft.com/office/drawing/2014/main" id="{E2244546-72B1-4AC2-A4AF-12F20134A60A}"/>
              </a:ext>
            </a:extLst>
          </p:cNvPr>
          <p:cNvSpPr>
            <a:spLocks noGrp="1"/>
          </p:cNvSpPr>
          <p:nvPr>
            <p:ph sz="quarter" idx="14"/>
          </p:nvPr>
        </p:nvSpPr>
        <p:spPr>
          <a:xfrm>
            <a:off x="457200" y="1547758"/>
            <a:ext cx="8244348" cy="1328178"/>
          </a:xfrm>
        </p:spPr>
        <p:txBody>
          <a:bodyPr/>
          <a:lstStyle/>
          <a:p>
            <a:pPr marL="432" indent="0">
              <a:buNone/>
            </a:pPr>
            <a:r>
              <a:rPr lang="en-IN" sz="2400" dirty="0"/>
              <a:t>Esterification is</a:t>
            </a:r>
          </a:p>
          <a:p>
            <a:r>
              <a:rPr lang="en-IN" sz="2400" dirty="0"/>
              <a:t>the reaction of a carboxylic acid and alcohol in the presence of an acid catalyst and heat to produce an ester</a:t>
            </a:r>
          </a:p>
        </p:txBody>
      </p:sp>
      <p:sp>
        <p:nvSpPr>
          <p:cNvPr id="5" name="Content Placeholder 4">
            <a:extLst>
              <a:ext uri="{FF2B5EF4-FFF2-40B4-BE49-F238E27FC236}">
                <a16:creationId xmlns:a16="http://schemas.microsoft.com/office/drawing/2014/main" id="{C97BAD89-B79C-4CD2-9D7D-2FE623311922}"/>
              </a:ext>
            </a:extLst>
          </p:cNvPr>
          <p:cNvSpPr>
            <a:spLocks noGrp="1"/>
          </p:cNvSpPr>
          <p:nvPr>
            <p:ph sz="quarter" idx="15"/>
          </p:nvPr>
        </p:nvSpPr>
        <p:spPr>
          <a:xfrm>
            <a:off x="457200" y="2946268"/>
            <a:ext cx="8539316" cy="416364"/>
          </a:xfrm>
        </p:spPr>
        <p:txBody>
          <a:bodyPr/>
          <a:lstStyle/>
          <a:p>
            <a:r>
              <a:rPr lang="en-IN" sz="2400" dirty="0"/>
              <a:t>the replacement of the hydrogen atom in the carboxylic acid</a:t>
            </a:r>
          </a:p>
        </p:txBody>
      </p:sp>
      <p:graphicFrame>
        <p:nvGraphicFramePr>
          <p:cNvPr id="17" name="Object 16" descr="Single bond, O H.">
            <a:extLst>
              <a:ext uri="{FF2B5EF4-FFF2-40B4-BE49-F238E27FC236}">
                <a16:creationId xmlns:a16="http://schemas.microsoft.com/office/drawing/2014/main" id="{A07CDA62-2C77-4E47-A2E1-7B0AF7D9E2BF}"/>
              </a:ext>
            </a:extLst>
          </p:cNvPr>
          <p:cNvGraphicFramePr>
            <a:graphicFrameLocks noChangeAspect="1"/>
          </p:cNvGraphicFramePr>
          <p:nvPr>
            <p:extLst/>
          </p:nvPr>
        </p:nvGraphicFramePr>
        <p:xfrm>
          <a:off x="716429" y="3493993"/>
          <a:ext cx="838200" cy="292100"/>
        </p:xfrm>
        <a:graphic>
          <a:graphicData uri="http://schemas.openxmlformats.org/presentationml/2006/ole">
            <mc:AlternateContent xmlns:mc="http://schemas.openxmlformats.org/markup-compatibility/2006">
              <mc:Choice xmlns:v="urn:schemas-microsoft-com:vml" Requires="v">
                <p:oleObj spid="_x0000_s8196" name="Equation" r:id="rId4" imgW="838080" imgH="291960" progId="Equation.DSMT4">
                  <p:embed/>
                </p:oleObj>
              </mc:Choice>
              <mc:Fallback>
                <p:oleObj name="Equation" r:id="rId4" imgW="838080" imgH="291960" progId="Equation.DSMT4">
                  <p:embed/>
                  <p:pic>
                    <p:nvPicPr>
                      <p:cNvPr id="17" name="Object 16" descr="Single bond, O H.">
                        <a:extLst>
                          <a:ext uri="{FF2B5EF4-FFF2-40B4-BE49-F238E27FC236}">
                            <a16:creationId xmlns:a16="http://schemas.microsoft.com/office/drawing/2014/main" id="{A07CDA62-2C77-4E47-A2E1-7B0AF7D9E2BF}"/>
                          </a:ext>
                        </a:extLst>
                      </p:cNvPr>
                      <p:cNvPicPr/>
                      <p:nvPr/>
                    </p:nvPicPr>
                    <p:blipFill>
                      <a:blip r:embed="rId5"/>
                      <a:stretch>
                        <a:fillRect/>
                      </a:stretch>
                    </p:blipFill>
                    <p:spPr>
                      <a:xfrm>
                        <a:off x="716429" y="3493993"/>
                        <a:ext cx="838200" cy="2921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685A9270-4A2E-41D2-B516-6CE6C189327A}"/>
              </a:ext>
            </a:extLst>
          </p:cNvPr>
          <p:cNvSpPr>
            <a:spLocks noGrp="1"/>
          </p:cNvSpPr>
          <p:nvPr>
            <p:ph sz="quarter" idx="16"/>
          </p:nvPr>
        </p:nvSpPr>
        <p:spPr>
          <a:xfrm>
            <a:off x="1681318" y="3420557"/>
            <a:ext cx="5796116" cy="422264"/>
          </a:xfrm>
        </p:spPr>
        <p:txBody>
          <a:bodyPr/>
          <a:lstStyle/>
          <a:p>
            <a:pPr marL="432" indent="0">
              <a:buNone/>
            </a:pPr>
            <a:r>
              <a:rPr lang="en-IN" sz="2400" dirty="0"/>
              <a:t>group with an alkyl group from an alcohol</a:t>
            </a:r>
          </a:p>
        </p:txBody>
      </p:sp>
      <p:pic>
        <p:nvPicPr>
          <p:cNvPr id="18" name="Content Placeholder 17" descr="Ethanoic acid, or acetic acid, + methanol, or methyl alcohol, with heat in the presence of acid, are in equilibrium with methyl ethanoate, or methyl acetate + H 2 O. The O H on water is red. Ethanoic acid, methanol, methyl ethanoate are as follows.  For long description in Notes pane, press F6.  ">
            <a:extLst>
              <a:ext uri="{FF2B5EF4-FFF2-40B4-BE49-F238E27FC236}">
                <a16:creationId xmlns:a16="http://schemas.microsoft.com/office/drawing/2014/main" id="{A1AD0181-8FD4-4C75-8CCC-C7D80D4ED643}"/>
              </a:ext>
            </a:extLst>
          </p:cNvPr>
          <p:cNvPicPr>
            <a:picLocks noGrp="1" noChangeAspect="1"/>
          </p:cNvPicPr>
          <p:nvPr>
            <p:ph sz="quarter" idx="17"/>
          </p:nvPr>
        </p:nvPicPr>
        <p:blipFill>
          <a:blip r:embed="rId6"/>
          <a:stretch>
            <a:fillRect/>
          </a:stretch>
        </p:blipFill>
        <p:spPr>
          <a:xfrm>
            <a:off x="526848" y="4220796"/>
            <a:ext cx="8090305" cy="1340680"/>
          </a:xfrm>
          <a:prstGeom prst="rect">
            <a:avLst/>
          </a:prstGeom>
        </p:spPr>
      </p:pic>
    </p:spTree>
    <p:extLst>
      <p:ext uri="{BB962C8B-B14F-4D97-AF65-F5344CB8AC3E}">
        <p14:creationId xmlns:p14="http://schemas.microsoft.com/office/powerpoint/2010/main" val="526528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722B9-A07B-4515-93F1-EEC385EC569A}"/>
              </a:ext>
            </a:extLst>
          </p:cNvPr>
          <p:cNvSpPr>
            <a:spLocks noGrp="1"/>
          </p:cNvSpPr>
          <p:nvPr>
            <p:ph type="title"/>
          </p:nvPr>
        </p:nvSpPr>
        <p:spPr/>
        <p:txBody>
          <a:bodyPr/>
          <a:lstStyle/>
          <a:p>
            <a:r>
              <a:rPr lang="en-IN" dirty="0"/>
              <a:t>Esterification </a:t>
            </a:r>
            <a:r>
              <a:rPr lang="en-IN" sz="2000" b="0" dirty="0"/>
              <a:t>(2 of 2)</a:t>
            </a:r>
            <a:endParaRPr lang="en-IN" dirty="0"/>
          </a:p>
        </p:txBody>
      </p:sp>
      <p:sp>
        <p:nvSpPr>
          <p:cNvPr id="3" name="Content Placeholder 2">
            <a:extLst>
              <a:ext uri="{FF2B5EF4-FFF2-40B4-BE49-F238E27FC236}">
                <a16:creationId xmlns:a16="http://schemas.microsoft.com/office/drawing/2014/main" id="{1A02E55D-0D56-4E52-80CB-F939A036BA0D}"/>
              </a:ext>
            </a:extLst>
          </p:cNvPr>
          <p:cNvSpPr>
            <a:spLocks noGrp="1"/>
          </p:cNvSpPr>
          <p:nvPr>
            <p:ph sz="quarter" idx="13"/>
          </p:nvPr>
        </p:nvSpPr>
        <p:spPr>
          <a:xfrm>
            <a:off x="457200" y="1556327"/>
            <a:ext cx="8229600" cy="1172125"/>
          </a:xfrm>
        </p:spPr>
        <p:txBody>
          <a:bodyPr/>
          <a:lstStyle/>
          <a:p>
            <a:pPr marL="432" indent="0">
              <a:buNone/>
            </a:pPr>
            <a:r>
              <a:rPr lang="en-IN" sz="2400" b="1" dirty="0"/>
              <a:t>An example of esterification</a:t>
            </a:r>
            <a:r>
              <a:rPr lang="en-IN" sz="2400" dirty="0"/>
              <a:t> is the reaction of a ethanoic acid with 1-propanol to produce an ester called propyl ethanoate, responsible for the smell of pears.</a:t>
            </a:r>
          </a:p>
        </p:txBody>
      </p:sp>
      <p:pic>
        <p:nvPicPr>
          <p:cNvPr id="5" name="Content Placeholder 4" descr="Ethanoic acid (acetic acid) plus 1-propanol (propyl alcohol) yields propyl ethanoate (propyl acetate) plus H 2 O in the presence of H plus and heat in a reversible reaction.   For long description in Notes pane, press F6.">
            <a:extLst>
              <a:ext uri="{FF2B5EF4-FFF2-40B4-BE49-F238E27FC236}">
                <a16:creationId xmlns:a16="http://schemas.microsoft.com/office/drawing/2014/main" id="{F1290F05-348C-4222-85A9-768D5186CC9C}"/>
              </a:ext>
            </a:extLst>
          </p:cNvPr>
          <p:cNvPicPr>
            <a:picLocks noGrp="1" noChangeAspect="1"/>
          </p:cNvPicPr>
          <p:nvPr>
            <p:ph sz="quarter" idx="14"/>
          </p:nvPr>
        </p:nvPicPr>
        <p:blipFill>
          <a:blip r:embed="rId3"/>
          <a:stretch>
            <a:fillRect/>
          </a:stretch>
        </p:blipFill>
        <p:spPr>
          <a:xfrm>
            <a:off x="457200" y="3094971"/>
            <a:ext cx="8229600" cy="1034578"/>
          </a:xfrm>
          <a:prstGeom prst="rect">
            <a:avLst/>
          </a:prstGeom>
        </p:spPr>
      </p:pic>
    </p:spTree>
    <p:extLst>
      <p:ext uri="{BB962C8B-B14F-4D97-AF65-F5344CB8AC3E}">
        <p14:creationId xmlns:p14="http://schemas.microsoft.com/office/powerpoint/2010/main" val="1110491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302B-DAE5-4B62-91A6-1C37E89A7074}"/>
              </a:ext>
            </a:extLst>
          </p:cNvPr>
          <p:cNvSpPr>
            <a:spLocks noGrp="1"/>
          </p:cNvSpPr>
          <p:nvPr>
            <p:ph type="title"/>
          </p:nvPr>
        </p:nvSpPr>
        <p:spPr>
          <a:xfrm>
            <a:off x="486696" y="312086"/>
            <a:ext cx="8229600" cy="1097279"/>
          </a:xfrm>
        </p:spPr>
        <p:txBody>
          <a:bodyPr/>
          <a:lstStyle/>
          <a:p>
            <a:r>
              <a:rPr lang="en-IN" dirty="0"/>
              <a:t>Learning Check 1</a:t>
            </a:r>
          </a:p>
        </p:txBody>
      </p:sp>
      <p:sp>
        <p:nvSpPr>
          <p:cNvPr id="3" name="Content Placeholder 2">
            <a:extLst>
              <a:ext uri="{FF2B5EF4-FFF2-40B4-BE49-F238E27FC236}">
                <a16:creationId xmlns:a16="http://schemas.microsoft.com/office/drawing/2014/main" id="{156A1115-5943-4FDB-9797-DA01928D93C4}"/>
              </a:ext>
            </a:extLst>
          </p:cNvPr>
          <p:cNvSpPr>
            <a:spLocks noGrp="1"/>
          </p:cNvSpPr>
          <p:nvPr>
            <p:ph sz="quarter" idx="13"/>
          </p:nvPr>
        </p:nvSpPr>
        <p:spPr>
          <a:xfrm>
            <a:off x="486695" y="1653042"/>
            <a:ext cx="8259097" cy="1157376"/>
          </a:xfrm>
        </p:spPr>
        <p:txBody>
          <a:bodyPr/>
          <a:lstStyle/>
          <a:p>
            <a:pPr marL="432" indent="0">
              <a:buNone/>
            </a:pPr>
            <a:r>
              <a:rPr lang="en-IN" sz="2400" dirty="0"/>
              <a:t>Write the balanced chemical equation for the reaction of propanoic acid and methanol in the presence of heat and an acid catalyst.</a:t>
            </a:r>
          </a:p>
        </p:txBody>
      </p:sp>
      <p:graphicFrame>
        <p:nvGraphicFramePr>
          <p:cNvPr id="5" name="Content Placeholder 4"/>
          <p:cNvGraphicFramePr>
            <a:graphicFrameLocks noGrp="1"/>
          </p:cNvGraphicFramePr>
          <p:nvPr>
            <p:ph sz="quarter" idx="14"/>
            <p:extLst/>
          </p:nvPr>
        </p:nvGraphicFramePr>
        <p:xfrm>
          <a:off x="486696" y="3066313"/>
          <a:ext cx="8229600" cy="1280160"/>
        </p:xfrm>
        <a:graphic>
          <a:graphicData uri="http://schemas.openxmlformats.org/drawingml/2006/table">
            <a:tbl>
              <a:tblPr firstRow="1" bandRow="1">
                <a:tableStyleId>{2D5ABB26-0587-4C30-8999-92F81FD0307C}</a:tableStyleId>
              </a:tblPr>
              <a:tblGrid>
                <a:gridCol w="2057400">
                  <a:extLst>
                    <a:ext uri="{9D8B030D-6E8A-4147-A177-3AD203B41FA5}">
                      <a16:colId xmlns:a16="http://schemas.microsoft.com/office/drawing/2014/main" val="259007299"/>
                    </a:ext>
                  </a:extLst>
                </a:gridCol>
                <a:gridCol w="2057400">
                  <a:extLst>
                    <a:ext uri="{9D8B030D-6E8A-4147-A177-3AD203B41FA5}">
                      <a16:colId xmlns:a16="http://schemas.microsoft.com/office/drawing/2014/main" val="3696383402"/>
                    </a:ext>
                  </a:extLst>
                </a:gridCol>
                <a:gridCol w="2057400">
                  <a:extLst>
                    <a:ext uri="{9D8B030D-6E8A-4147-A177-3AD203B41FA5}">
                      <a16:colId xmlns:a16="http://schemas.microsoft.com/office/drawing/2014/main" val="1944216365"/>
                    </a:ext>
                  </a:extLst>
                </a:gridCol>
                <a:gridCol w="2057400">
                  <a:extLst>
                    <a:ext uri="{9D8B030D-6E8A-4147-A177-3AD203B41FA5}">
                      <a16:colId xmlns:a16="http://schemas.microsoft.com/office/drawing/2014/main" val="2170780120"/>
                    </a:ext>
                  </a:extLst>
                </a:gridCol>
              </a:tblGrid>
              <a:tr h="370840">
                <a:tc>
                  <a:txBody>
                    <a:bodyPr/>
                    <a:lstStyle/>
                    <a:p>
                      <a:r>
                        <a:rPr lang="en-IN" sz="1800" b="1" u="none" strike="noStrike" cap="none" baseline="0" dirty="0">
                          <a:sym typeface="Arial"/>
                        </a:rPr>
                        <a:t>Analyze the Problem</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Given</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Need</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Connect</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72681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u="none" strike="noStrike" cap="none" baseline="0" dirty="0">
                          <a:solidFill>
                            <a:schemeClr val="tx1"/>
                          </a:solidFill>
                          <a:sym typeface="Arial"/>
                        </a:rPr>
                        <a:t>Blank</a:t>
                      </a:r>
                      <a:endParaRPr lang="en-IN" sz="100" b="1"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propanoic acid, methanol</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esterification equation</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products: methyl propanoate, </a:t>
                      </a:r>
                      <a:r>
                        <a:rPr lang="en-US" sz="100" dirty="0"/>
                        <a:t>H sub 2 O</a:t>
                      </a:r>
                      <a:endParaRPr lang="en-IN" sz="1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9140847"/>
                  </a:ext>
                </a:extLst>
              </a:tr>
            </a:tbl>
          </a:graphicData>
        </a:graphic>
      </p:graphicFrame>
      <p:graphicFrame>
        <p:nvGraphicFramePr>
          <p:cNvPr id="9" name="Object 8">
            <a:extLst>
              <a:ext uri="{FF2B5EF4-FFF2-40B4-BE49-F238E27FC236}">
                <a16:creationId xmlns:a16="http://schemas.microsoft.com/office/drawing/2014/main" id="{B56E16B9-A4FF-4322-9252-C50E08576B05}"/>
              </a:ext>
              <a:ext uri="{C183D7F6-B498-43B3-948B-1728B52AA6E4}">
                <adec:decorative xmlns:adec="http://schemas.microsoft.com/office/drawing/2017/decorative" val="1"/>
              </a:ext>
            </a:extLst>
          </p:cNvPr>
          <p:cNvGraphicFramePr>
            <a:graphicFrameLocks noChangeAspect="1"/>
          </p:cNvGraphicFramePr>
          <p:nvPr>
            <p:extLst/>
          </p:nvPr>
        </p:nvGraphicFramePr>
        <p:xfrm>
          <a:off x="8054505" y="4052066"/>
          <a:ext cx="419835" cy="272893"/>
        </p:xfrm>
        <a:graphic>
          <a:graphicData uri="http://schemas.openxmlformats.org/presentationml/2006/ole">
            <mc:AlternateContent xmlns:mc="http://schemas.openxmlformats.org/markup-compatibility/2006">
              <mc:Choice xmlns:v="urn:schemas-microsoft-com:vml" Requires="v">
                <p:oleObj spid="_x0000_s9220" name="Equation" r:id="rId3" imgW="507960" imgH="330120" progId="Equation.DSMT4">
                  <p:embed/>
                </p:oleObj>
              </mc:Choice>
              <mc:Fallback>
                <p:oleObj name="Equation" r:id="rId3" imgW="507960" imgH="330120" progId="Equation.DSMT4">
                  <p:embed/>
                  <p:pic>
                    <p:nvPicPr>
                      <p:cNvPr id="9" name="Object 8">
                        <a:extLst>
                          <a:ext uri="{FF2B5EF4-FFF2-40B4-BE49-F238E27FC236}">
                            <a16:creationId xmlns:a16="http://schemas.microsoft.com/office/drawing/2014/main" id="{B56E16B9-A4FF-4322-9252-C50E08576B05}"/>
                          </a:ext>
                          <a:ext uri="{C183D7F6-B498-43B3-948B-1728B52AA6E4}">
                            <adec:decorative xmlns:adec="http://schemas.microsoft.com/office/drawing/2017/decorative" val="1"/>
                          </a:ext>
                        </a:extLst>
                      </p:cNvPr>
                      <p:cNvPicPr/>
                      <p:nvPr/>
                    </p:nvPicPr>
                    <p:blipFill>
                      <a:blip r:embed="rId4"/>
                      <a:stretch>
                        <a:fillRect/>
                      </a:stretch>
                    </p:blipFill>
                    <p:spPr>
                      <a:xfrm>
                        <a:off x="8054505" y="4052066"/>
                        <a:ext cx="419835" cy="27289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562281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EEFB5-4A99-406A-A8B6-84A368AA14BF}"/>
              </a:ext>
            </a:extLst>
          </p:cNvPr>
          <p:cNvSpPr>
            <a:spLocks noGrp="1"/>
          </p:cNvSpPr>
          <p:nvPr>
            <p:ph type="title"/>
          </p:nvPr>
        </p:nvSpPr>
        <p:spPr/>
        <p:txBody>
          <a:bodyPr/>
          <a:lstStyle/>
          <a:p>
            <a:r>
              <a:rPr lang="en-IN" dirty="0"/>
              <a:t>Solution 1</a:t>
            </a:r>
          </a:p>
        </p:txBody>
      </p:sp>
      <p:sp>
        <p:nvSpPr>
          <p:cNvPr id="3" name="Content Placeholder 2">
            <a:extLst>
              <a:ext uri="{FF2B5EF4-FFF2-40B4-BE49-F238E27FC236}">
                <a16:creationId xmlns:a16="http://schemas.microsoft.com/office/drawing/2014/main" id="{FDC12785-4340-465E-AB38-24F1AC6F3F88}"/>
              </a:ext>
            </a:extLst>
          </p:cNvPr>
          <p:cNvSpPr>
            <a:spLocks noGrp="1"/>
          </p:cNvSpPr>
          <p:nvPr>
            <p:ph sz="quarter" idx="13"/>
          </p:nvPr>
        </p:nvSpPr>
        <p:spPr>
          <a:xfrm>
            <a:off x="457201" y="1556327"/>
            <a:ext cx="8008374" cy="1142628"/>
          </a:xfrm>
        </p:spPr>
        <p:txBody>
          <a:bodyPr/>
          <a:lstStyle/>
          <a:p>
            <a:pPr marL="432" indent="0">
              <a:buNone/>
            </a:pPr>
            <a:r>
              <a:rPr lang="en-IN" sz="2400" dirty="0"/>
              <a:t>Write the balanced chemical equation for the reaction of propanoic acid and methanol in the presence of heat and an acid catalyst.</a:t>
            </a:r>
          </a:p>
        </p:txBody>
      </p:sp>
      <p:pic>
        <p:nvPicPr>
          <p:cNvPr id="5" name="Content Placeholder 4" descr="A reversible reaction in the presence of H plus and heat is given.">
            <a:extLst>
              <a:ext uri="{FF2B5EF4-FFF2-40B4-BE49-F238E27FC236}">
                <a16:creationId xmlns:a16="http://schemas.microsoft.com/office/drawing/2014/main" id="{88680C60-6509-446E-B88C-9E2C1C73E3DE}"/>
              </a:ext>
            </a:extLst>
          </p:cNvPr>
          <p:cNvPicPr>
            <a:picLocks noGrp="1" noChangeAspect="1"/>
          </p:cNvPicPr>
          <p:nvPr>
            <p:ph sz="quarter" idx="14"/>
          </p:nvPr>
        </p:nvPicPr>
        <p:blipFill>
          <a:blip r:embed="rId2"/>
          <a:stretch>
            <a:fillRect/>
          </a:stretch>
        </p:blipFill>
        <p:spPr>
          <a:xfrm>
            <a:off x="1199106" y="3106533"/>
            <a:ext cx="6745787" cy="2105025"/>
          </a:xfrm>
          <a:prstGeom prst="rect">
            <a:avLst/>
          </a:prstGeom>
        </p:spPr>
      </p:pic>
    </p:spTree>
    <p:extLst>
      <p:ext uri="{BB962C8B-B14F-4D97-AF65-F5344CB8AC3E}">
        <p14:creationId xmlns:p14="http://schemas.microsoft.com/office/powerpoint/2010/main" val="997848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7965-52B7-41E0-8CFD-B8FFCC10DFEB}"/>
              </a:ext>
            </a:extLst>
          </p:cNvPr>
          <p:cNvSpPr>
            <a:spLocks noGrp="1"/>
          </p:cNvSpPr>
          <p:nvPr>
            <p:ph type="title"/>
          </p:nvPr>
        </p:nvSpPr>
        <p:spPr/>
        <p:txBody>
          <a:bodyPr/>
          <a:lstStyle/>
          <a:p>
            <a:r>
              <a:rPr lang="en-IN" dirty="0"/>
              <a:t>Naming Esters </a:t>
            </a:r>
            <a:r>
              <a:rPr lang="en-IN" sz="2000" b="0" dirty="0"/>
              <a:t>(1 of 4)</a:t>
            </a:r>
            <a:endParaRPr lang="en-IN" dirty="0"/>
          </a:p>
        </p:txBody>
      </p:sp>
      <p:sp>
        <p:nvSpPr>
          <p:cNvPr id="3" name="Content Placeholder 2">
            <a:extLst>
              <a:ext uri="{FF2B5EF4-FFF2-40B4-BE49-F238E27FC236}">
                <a16:creationId xmlns:a16="http://schemas.microsoft.com/office/drawing/2014/main" id="{A97DF023-91CF-41FB-B1CE-96EB2BDB749A}"/>
              </a:ext>
            </a:extLst>
          </p:cNvPr>
          <p:cNvSpPr>
            <a:spLocks noGrp="1"/>
          </p:cNvSpPr>
          <p:nvPr>
            <p:ph sz="quarter" idx="13"/>
          </p:nvPr>
        </p:nvSpPr>
        <p:spPr>
          <a:xfrm>
            <a:off x="457200" y="1556327"/>
            <a:ext cx="8229600" cy="1909544"/>
          </a:xfrm>
        </p:spPr>
        <p:txBody>
          <a:bodyPr/>
          <a:lstStyle/>
          <a:p>
            <a:pPr marL="432" indent="0">
              <a:buNone/>
            </a:pPr>
            <a:r>
              <a:rPr lang="en-IN" sz="2400" dirty="0"/>
              <a:t>The name of an ester consists of two words:</a:t>
            </a:r>
          </a:p>
          <a:p>
            <a:pPr marL="429768" indent="-429768">
              <a:buFont typeface="+mj-lt"/>
              <a:buAutoNum type="arabicPeriod"/>
            </a:pPr>
            <a:r>
              <a:rPr lang="en-IN" sz="2400" dirty="0"/>
              <a:t>The first word indicates the </a:t>
            </a:r>
            <a:r>
              <a:rPr lang="en-IN" sz="2400" b="1" dirty="0"/>
              <a:t>alkyl</a:t>
            </a:r>
            <a:r>
              <a:rPr lang="en-IN" sz="2400" dirty="0"/>
              <a:t> part from the alcohol.</a:t>
            </a:r>
          </a:p>
          <a:p>
            <a:pPr marL="429768" indent="-429768">
              <a:buFont typeface="+mj-lt"/>
              <a:buAutoNum type="arabicPeriod"/>
            </a:pPr>
            <a:r>
              <a:rPr lang="en-IN" sz="2400" dirty="0"/>
              <a:t>The second word is the </a:t>
            </a:r>
            <a:r>
              <a:rPr lang="en-IN" sz="2400" b="1" dirty="0"/>
              <a:t>carboxylate</a:t>
            </a:r>
            <a:r>
              <a:rPr lang="en-IN" sz="2400" dirty="0"/>
              <a:t> name of the carboxylic acid.</a:t>
            </a:r>
          </a:p>
        </p:txBody>
      </p:sp>
      <p:pic>
        <p:nvPicPr>
          <p:cNvPr id="5" name="Content Placeholder 4" descr="A compound has a carbonyl group bonded to a C H 3 group and to an oxygen bonded to a C H 3 group.  For long description in Notes pane, press F6.">
            <a:extLst>
              <a:ext uri="{FF2B5EF4-FFF2-40B4-BE49-F238E27FC236}">
                <a16:creationId xmlns:a16="http://schemas.microsoft.com/office/drawing/2014/main" id="{F0507301-C2FD-4345-AA6C-1BCC32CDEE4A}"/>
              </a:ext>
            </a:extLst>
          </p:cNvPr>
          <p:cNvPicPr>
            <a:picLocks noGrp="1" noChangeAspect="1"/>
          </p:cNvPicPr>
          <p:nvPr>
            <p:ph sz="quarter" idx="14"/>
          </p:nvPr>
        </p:nvPicPr>
        <p:blipFill>
          <a:blip r:embed="rId3"/>
          <a:stretch>
            <a:fillRect/>
          </a:stretch>
        </p:blipFill>
        <p:spPr>
          <a:xfrm>
            <a:off x="2198847" y="3837177"/>
            <a:ext cx="4746306" cy="2315528"/>
          </a:xfrm>
          <a:prstGeom prst="rect">
            <a:avLst/>
          </a:prstGeom>
        </p:spPr>
      </p:pic>
    </p:spTree>
    <p:extLst>
      <p:ext uri="{BB962C8B-B14F-4D97-AF65-F5344CB8AC3E}">
        <p14:creationId xmlns:p14="http://schemas.microsoft.com/office/powerpoint/2010/main" val="3213528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A098-57F0-4E55-AE87-5BBAC1B4CDB8}"/>
              </a:ext>
            </a:extLst>
          </p:cNvPr>
          <p:cNvSpPr>
            <a:spLocks noGrp="1"/>
          </p:cNvSpPr>
          <p:nvPr>
            <p:ph type="title"/>
          </p:nvPr>
        </p:nvSpPr>
        <p:spPr/>
        <p:txBody>
          <a:bodyPr/>
          <a:lstStyle/>
          <a:p>
            <a:r>
              <a:rPr lang="en-IN" dirty="0"/>
              <a:t>Naming Esters </a:t>
            </a:r>
            <a:r>
              <a:rPr lang="en-IN" sz="2000" b="0" dirty="0"/>
              <a:t>(2 of 4)</a:t>
            </a:r>
            <a:endParaRPr lang="en-IN" dirty="0"/>
          </a:p>
        </p:txBody>
      </p:sp>
      <p:sp>
        <p:nvSpPr>
          <p:cNvPr id="3" name="Content Placeholder 2">
            <a:extLst>
              <a:ext uri="{FF2B5EF4-FFF2-40B4-BE49-F238E27FC236}">
                <a16:creationId xmlns:a16="http://schemas.microsoft.com/office/drawing/2014/main" id="{8F91FBEF-332C-4242-A167-77DD3EDB10A9}"/>
              </a:ext>
            </a:extLst>
          </p:cNvPr>
          <p:cNvSpPr>
            <a:spLocks noGrp="1"/>
          </p:cNvSpPr>
          <p:nvPr>
            <p:ph sz="quarter" idx="13"/>
          </p:nvPr>
        </p:nvSpPr>
        <p:spPr>
          <a:xfrm>
            <a:off x="457200" y="1556327"/>
            <a:ext cx="8229600" cy="434705"/>
          </a:xfrm>
        </p:spPr>
        <p:txBody>
          <a:bodyPr/>
          <a:lstStyle/>
          <a:p>
            <a:pPr marL="432" indent="0">
              <a:buNone/>
            </a:pPr>
            <a:r>
              <a:rPr lang="en-IN" sz="2400" dirty="0"/>
              <a:t>Esters have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and common names:</a:t>
            </a:r>
          </a:p>
        </p:txBody>
      </p:sp>
      <p:pic>
        <p:nvPicPr>
          <p:cNvPr id="5" name="Content Placeholder 4" descr="First is ethyl ethanoate (ethyl acetate). C H 3, single bond, C, single bond, O, single bond, C H 2, single bond, C H 2.  For long description in Notes pane, press F6.">
            <a:extLst>
              <a:ext uri="{FF2B5EF4-FFF2-40B4-BE49-F238E27FC236}">
                <a16:creationId xmlns:a16="http://schemas.microsoft.com/office/drawing/2014/main" id="{8F19A003-7F2C-43A1-A35B-055FC24D6C3C}"/>
              </a:ext>
            </a:extLst>
          </p:cNvPr>
          <p:cNvPicPr>
            <a:picLocks noGrp="1" noChangeAspect="1"/>
          </p:cNvPicPr>
          <p:nvPr>
            <p:ph sz="quarter" idx="14"/>
          </p:nvPr>
        </p:nvPicPr>
        <p:blipFill>
          <a:blip r:embed="rId3"/>
          <a:stretch>
            <a:fillRect/>
          </a:stretch>
        </p:blipFill>
        <p:spPr>
          <a:xfrm>
            <a:off x="457200" y="2754177"/>
            <a:ext cx="8229600" cy="1187413"/>
          </a:xfrm>
          <a:prstGeom prst="rect">
            <a:avLst/>
          </a:prstGeom>
        </p:spPr>
      </p:pic>
    </p:spTree>
    <p:extLst>
      <p:ext uri="{BB962C8B-B14F-4D97-AF65-F5344CB8AC3E}">
        <p14:creationId xmlns:p14="http://schemas.microsoft.com/office/powerpoint/2010/main" val="36583435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2BD1-8A5D-46A7-BC97-8714144CD9FE}"/>
              </a:ext>
            </a:extLst>
          </p:cNvPr>
          <p:cNvSpPr>
            <a:spLocks noGrp="1"/>
          </p:cNvSpPr>
          <p:nvPr>
            <p:ph type="title"/>
          </p:nvPr>
        </p:nvSpPr>
        <p:spPr>
          <a:xfrm>
            <a:off x="457200" y="215371"/>
            <a:ext cx="8377084" cy="1097279"/>
          </a:xfrm>
        </p:spPr>
        <p:txBody>
          <a:bodyPr/>
          <a:lstStyle/>
          <a:p>
            <a:r>
              <a:rPr lang="en-IN" sz="3400" dirty="0"/>
              <a:t>Chemistry Link to Health: Salicylic Acid from a Willow Tree </a:t>
            </a:r>
            <a:r>
              <a:rPr lang="en-IN" sz="2000" b="0" dirty="0"/>
              <a:t>(1 of 2)</a:t>
            </a:r>
            <a:endParaRPr lang="en-IN" sz="3400" dirty="0"/>
          </a:p>
        </p:txBody>
      </p:sp>
      <p:sp>
        <p:nvSpPr>
          <p:cNvPr id="4" name="Content Placeholder 3">
            <a:extLst>
              <a:ext uri="{FF2B5EF4-FFF2-40B4-BE49-F238E27FC236}">
                <a16:creationId xmlns:a16="http://schemas.microsoft.com/office/drawing/2014/main" id="{E2244546-72B1-4AC2-A4AF-12F20134A60A}"/>
              </a:ext>
            </a:extLst>
          </p:cNvPr>
          <p:cNvSpPr>
            <a:spLocks noGrp="1"/>
          </p:cNvSpPr>
          <p:nvPr>
            <p:ph sz="quarter" idx="14"/>
          </p:nvPr>
        </p:nvSpPr>
        <p:spPr>
          <a:xfrm>
            <a:off x="457200" y="1562505"/>
            <a:ext cx="8318090" cy="1918113"/>
          </a:xfrm>
        </p:spPr>
        <p:txBody>
          <a:bodyPr/>
          <a:lstStyle/>
          <a:p>
            <a:pPr marL="432" indent="0">
              <a:buNone/>
            </a:pPr>
            <a:r>
              <a:rPr lang="en-IN" sz="2400" dirty="0"/>
              <a:t>In 1899, the Bayer chemical company</a:t>
            </a:r>
          </a:p>
          <a:p>
            <a:r>
              <a:rPr lang="en-IN" sz="2400" dirty="0"/>
              <a:t>produced an ester of salicylic acid and acetic acid less irritating to the stomach than salicylic acid</a:t>
            </a:r>
          </a:p>
          <a:p>
            <a:r>
              <a:rPr lang="en-IN" sz="2400" dirty="0"/>
              <a:t>called the ester acetylsalicylic acid (aspirin)</a:t>
            </a:r>
          </a:p>
        </p:txBody>
      </p:sp>
      <p:pic>
        <p:nvPicPr>
          <p:cNvPr id="17" name="Content Placeholder 16" descr="Salicylic acid + acetic acid, with heat and in the presence of acid, are in equilibrium with acetylsalicylic acid, or aspirin, + H 2 O.  For long description in Notes pane, press F6.">
            <a:extLst>
              <a:ext uri="{FF2B5EF4-FFF2-40B4-BE49-F238E27FC236}">
                <a16:creationId xmlns:a16="http://schemas.microsoft.com/office/drawing/2014/main" id="{7C4A95C1-4EF9-4606-8F70-B317427B5090}"/>
              </a:ext>
            </a:extLst>
          </p:cNvPr>
          <p:cNvPicPr>
            <a:picLocks noGrp="1" noChangeAspect="1"/>
          </p:cNvPicPr>
          <p:nvPr>
            <p:ph sz="quarter" idx="15"/>
          </p:nvPr>
        </p:nvPicPr>
        <p:blipFill>
          <a:blip r:embed="rId3"/>
          <a:stretch>
            <a:fillRect/>
          </a:stretch>
        </p:blipFill>
        <p:spPr>
          <a:xfrm>
            <a:off x="1070230" y="3619519"/>
            <a:ext cx="6767567" cy="1783849"/>
          </a:xfrm>
          <a:prstGeom prst="rect">
            <a:avLst/>
          </a:prstGeom>
        </p:spPr>
      </p:pic>
      <p:sp>
        <p:nvSpPr>
          <p:cNvPr id="3" name="Content Placeholder 2">
            <a:extLst>
              <a:ext uri="{FF2B5EF4-FFF2-40B4-BE49-F238E27FC236}">
                <a16:creationId xmlns:a16="http://schemas.microsoft.com/office/drawing/2014/main" id="{685A9270-4A2E-41D2-B516-6CE6C189327A}"/>
              </a:ext>
            </a:extLst>
          </p:cNvPr>
          <p:cNvSpPr>
            <a:spLocks noGrp="1"/>
          </p:cNvSpPr>
          <p:nvPr>
            <p:ph sz="quarter" idx="16"/>
          </p:nvPr>
        </p:nvSpPr>
        <p:spPr>
          <a:xfrm>
            <a:off x="457200" y="5498164"/>
            <a:ext cx="8229600" cy="765296"/>
          </a:xfrm>
        </p:spPr>
        <p:txBody>
          <a:bodyPr/>
          <a:lstStyle/>
          <a:p>
            <a:pPr marL="432" indent="0">
              <a:buNone/>
            </a:pPr>
            <a:r>
              <a:rPr lang="en-IN" sz="2400" dirty="0"/>
              <a:t>Many people take a daily low-dose aspirin, which has been found to lower the risk of heart attack and stroke.</a:t>
            </a:r>
          </a:p>
        </p:txBody>
      </p:sp>
    </p:spTree>
    <p:extLst>
      <p:ext uri="{BB962C8B-B14F-4D97-AF65-F5344CB8AC3E}">
        <p14:creationId xmlns:p14="http://schemas.microsoft.com/office/powerpoint/2010/main" val="3053030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B135-6644-4F14-8F92-1F8E54F42C2F}"/>
              </a:ext>
            </a:extLst>
          </p:cNvPr>
          <p:cNvSpPr>
            <a:spLocks noGrp="1"/>
          </p:cNvSpPr>
          <p:nvPr>
            <p:ph type="title"/>
          </p:nvPr>
        </p:nvSpPr>
        <p:spPr>
          <a:xfrm>
            <a:off x="457200" y="215371"/>
            <a:ext cx="8229600" cy="1097279"/>
          </a:xfrm>
        </p:spPr>
        <p:txBody>
          <a:bodyPr/>
          <a:lstStyle/>
          <a:p>
            <a:r>
              <a:rPr lang="en-IN" sz="3400" dirty="0"/>
              <a:t>I</a:t>
            </a:r>
            <a:r>
              <a:rPr lang="en-IN" sz="100" dirty="0"/>
              <a:t> </a:t>
            </a:r>
            <a:r>
              <a:rPr lang="en-IN" sz="3400" dirty="0"/>
              <a:t>U</a:t>
            </a:r>
            <a:r>
              <a:rPr lang="en-IN" sz="100" dirty="0"/>
              <a:t> </a:t>
            </a:r>
            <a:r>
              <a:rPr lang="en-IN" sz="3400" dirty="0"/>
              <a:t>P</a:t>
            </a:r>
            <a:r>
              <a:rPr lang="en-IN" sz="100" dirty="0"/>
              <a:t> </a:t>
            </a:r>
            <a:r>
              <a:rPr lang="en-IN" sz="3400" dirty="0"/>
              <a:t>A</a:t>
            </a:r>
            <a:r>
              <a:rPr lang="en-IN" sz="100" dirty="0"/>
              <a:t> </a:t>
            </a:r>
            <a:r>
              <a:rPr lang="en-IN" sz="3400" dirty="0"/>
              <a:t>C Names for Carboxylic Acids </a:t>
            </a:r>
            <a:r>
              <a:rPr lang="en-IN" sz="2000" b="0" dirty="0"/>
              <a:t>(1 of 2)</a:t>
            </a:r>
            <a:endParaRPr lang="en-IN" sz="2000" dirty="0"/>
          </a:p>
        </p:txBody>
      </p:sp>
      <p:pic>
        <p:nvPicPr>
          <p:cNvPr id="17" name="Content Placeholder 16" descr="Core chemistry skill, naming carboxylic acids.">
            <a:extLst>
              <a:ext uri="{FF2B5EF4-FFF2-40B4-BE49-F238E27FC236}">
                <a16:creationId xmlns:a16="http://schemas.microsoft.com/office/drawing/2014/main" id="{575B9B1F-F411-4793-85AA-653A303B01D6}"/>
              </a:ext>
            </a:extLst>
          </p:cNvPr>
          <p:cNvPicPr>
            <a:picLocks noGrp="1" noChangeAspect="1"/>
          </p:cNvPicPr>
          <p:nvPr>
            <p:ph sz="quarter" idx="14"/>
          </p:nvPr>
        </p:nvPicPr>
        <p:blipFill>
          <a:blip r:embed="rId3"/>
          <a:stretch>
            <a:fillRect/>
          </a:stretch>
        </p:blipFill>
        <p:spPr>
          <a:xfrm>
            <a:off x="456864" y="1525430"/>
            <a:ext cx="2744325" cy="639170"/>
          </a:xfrm>
          <a:prstGeom prst="rect">
            <a:avLst/>
          </a:prstGeom>
        </p:spPr>
      </p:pic>
      <p:sp>
        <p:nvSpPr>
          <p:cNvPr id="5" name="Content Placeholder 4">
            <a:extLst>
              <a:ext uri="{FF2B5EF4-FFF2-40B4-BE49-F238E27FC236}">
                <a16:creationId xmlns:a16="http://schemas.microsoft.com/office/drawing/2014/main" id="{8419D201-A98F-4687-8C5F-04F44D34171E}"/>
              </a:ext>
            </a:extLst>
          </p:cNvPr>
          <p:cNvSpPr>
            <a:spLocks noGrp="1"/>
          </p:cNvSpPr>
          <p:nvPr>
            <p:ph sz="quarter" idx="15"/>
          </p:nvPr>
        </p:nvSpPr>
        <p:spPr>
          <a:xfrm>
            <a:off x="457200" y="2297044"/>
            <a:ext cx="8135257" cy="977846"/>
          </a:xfrm>
        </p:spPr>
        <p:txBody>
          <a:bodyPr/>
          <a:lstStyle/>
          <a:p>
            <a:pPr marL="432" indent="0">
              <a:buNone/>
            </a:pPr>
            <a:r>
              <a:rPr lang="en-US" sz="2400" dirty="0">
                <a:solidFill>
                  <a:schemeClr val="tx1"/>
                </a:solidFill>
                <a:ea typeface="ＭＳ Ｐゴシック" pitchFamily="34" charset="-128"/>
                <a:cs typeface="Times New Roman" pitchFamily="18" charset="0"/>
              </a:rPr>
              <a:t>In the I</a:t>
            </a:r>
            <a:r>
              <a:rPr lang="en-US" sz="100" dirty="0">
                <a:solidFill>
                  <a:schemeClr val="tx1"/>
                </a:solidFill>
                <a:ea typeface="ＭＳ Ｐゴシック" pitchFamily="34" charset="-128"/>
                <a:cs typeface="Times New Roman" pitchFamily="18" charset="0"/>
              </a:rPr>
              <a:t> </a:t>
            </a:r>
            <a:r>
              <a:rPr lang="en-US" sz="2400" dirty="0">
                <a:solidFill>
                  <a:schemeClr val="tx1"/>
                </a:solidFill>
                <a:ea typeface="ＭＳ Ｐゴシック" pitchFamily="34" charset="-128"/>
                <a:cs typeface="Times New Roman" pitchFamily="18" charset="0"/>
              </a:rPr>
              <a:t>U</a:t>
            </a:r>
            <a:r>
              <a:rPr lang="en-US" sz="100" dirty="0">
                <a:solidFill>
                  <a:schemeClr val="tx1"/>
                </a:solidFill>
                <a:ea typeface="ＭＳ Ｐゴシック" pitchFamily="34" charset="-128"/>
                <a:cs typeface="Times New Roman" pitchFamily="18" charset="0"/>
              </a:rPr>
              <a:t> </a:t>
            </a:r>
            <a:r>
              <a:rPr lang="en-US" sz="2400" dirty="0">
                <a:solidFill>
                  <a:schemeClr val="tx1"/>
                </a:solidFill>
                <a:ea typeface="ＭＳ Ｐゴシック" pitchFamily="34" charset="-128"/>
                <a:cs typeface="Times New Roman" pitchFamily="18" charset="0"/>
              </a:rPr>
              <a:t>P</a:t>
            </a:r>
            <a:r>
              <a:rPr lang="en-US" sz="100" dirty="0">
                <a:solidFill>
                  <a:schemeClr val="tx1"/>
                </a:solidFill>
                <a:ea typeface="ＭＳ Ｐゴシック" pitchFamily="34" charset="-128"/>
                <a:cs typeface="Times New Roman" pitchFamily="18" charset="0"/>
              </a:rPr>
              <a:t> </a:t>
            </a:r>
            <a:r>
              <a:rPr lang="en-US" sz="2400" dirty="0">
                <a:solidFill>
                  <a:schemeClr val="tx1"/>
                </a:solidFill>
                <a:ea typeface="ＭＳ Ｐゴシック" pitchFamily="34" charset="-128"/>
                <a:cs typeface="Times New Roman" pitchFamily="18" charset="0"/>
              </a:rPr>
              <a:t>A</a:t>
            </a:r>
            <a:r>
              <a:rPr lang="en-US" sz="100" dirty="0">
                <a:solidFill>
                  <a:schemeClr val="tx1"/>
                </a:solidFill>
                <a:ea typeface="ＭＳ Ｐゴシック" pitchFamily="34" charset="-128"/>
                <a:cs typeface="Times New Roman" pitchFamily="18" charset="0"/>
              </a:rPr>
              <a:t> </a:t>
            </a:r>
            <a:r>
              <a:rPr lang="en-US" sz="2400" dirty="0">
                <a:solidFill>
                  <a:schemeClr val="tx1"/>
                </a:solidFill>
                <a:ea typeface="ＭＳ Ｐゴシック" pitchFamily="34" charset="-128"/>
                <a:cs typeface="Times New Roman" pitchFamily="18" charset="0"/>
              </a:rPr>
              <a:t>C names of carboxylic acids,</a:t>
            </a:r>
          </a:p>
          <a:p>
            <a:pPr>
              <a:buSzTx/>
            </a:pPr>
            <a:r>
              <a:rPr lang="en-US" sz="2400" dirty="0">
                <a:solidFill>
                  <a:schemeClr val="tx1"/>
                </a:solidFill>
                <a:ea typeface="ＭＳ Ｐゴシック" pitchFamily="34" charset="-128"/>
                <a:cs typeface="Times New Roman" pitchFamily="18" charset="0"/>
              </a:rPr>
              <a:t>the -</a:t>
            </a:r>
            <a:r>
              <a:rPr lang="en-US" sz="2400" b="1" dirty="0">
                <a:solidFill>
                  <a:schemeClr val="tx1"/>
                </a:solidFill>
                <a:ea typeface="ＭＳ Ｐゴシック" pitchFamily="34" charset="-128"/>
                <a:cs typeface="Times New Roman" pitchFamily="18" charset="0"/>
              </a:rPr>
              <a:t>e</a:t>
            </a:r>
            <a:r>
              <a:rPr lang="en-US" sz="2400" dirty="0">
                <a:solidFill>
                  <a:schemeClr val="tx1"/>
                </a:solidFill>
                <a:ea typeface="ＭＳ Ｐゴシック" pitchFamily="34" charset="-128"/>
                <a:cs typeface="Times New Roman" pitchFamily="18" charset="0"/>
              </a:rPr>
              <a:t> in the alkane name is replaced with -</a:t>
            </a:r>
            <a:r>
              <a:rPr lang="en-US" sz="2400" b="1" dirty="0" err="1">
                <a:solidFill>
                  <a:schemeClr val="tx1"/>
                </a:solidFill>
                <a:ea typeface="ＭＳ Ｐゴシック" pitchFamily="34" charset="-128"/>
                <a:cs typeface="Times New Roman" pitchFamily="18" charset="0"/>
              </a:rPr>
              <a:t>oic</a:t>
            </a:r>
            <a:r>
              <a:rPr lang="en-US" sz="2400" b="1" dirty="0">
                <a:solidFill>
                  <a:schemeClr val="tx1"/>
                </a:solidFill>
                <a:ea typeface="ＭＳ Ｐゴシック" pitchFamily="34" charset="-128"/>
                <a:cs typeface="Times New Roman" pitchFamily="18" charset="0"/>
              </a:rPr>
              <a:t> acid</a:t>
            </a:r>
            <a:endParaRPr lang="en-IN" sz="2400" dirty="0">
              <a:solidFill>
                <a:schemeClr val="tx1"/>
              </a:solidFill>
            </a:endParaRPr>
          </a:p>
        </p:txBody>
      </p:sp>
      <p:graphicFrame>
        <p:nvGraphicFramePr>
          <p:cNvPr id="18" name="Object 17" descr="C H sub 4">
            <a:extLst>
              <a:ext uri="{FF2B5EF4-FFF2-40B4-BE49-F238E27FC236}">
                <a16:creationId xmlns:a16="http://schemas.microsoft.com/office/drawing/2014/main" id="{8995B991-F22E-46AC-A25F-19CF5DBD7E9B}"/>
              </a:ext>
            </a:extLst>
          </p:cNvPr>
          <p:cNvGraphicFramePr>
            <a:graphicFrameLocks noChangeAspect="1"/>
          </p:cNvGraphicFramePr>
          <p:nvPr>
            <p:extLst>
              <p:ext uri="{D42A27DB-BD31-4B8C-83A1-F6EECF244321}">
                <p14:modId xmlns:p14="http://schemas.microsoft.com/office/powerpoint/2010/main" val="4041099315"/>
              </p:ext>
            </p:extLst>
          </p:nvPr>
        </p:nvGraphicFramePr>
        <p:xfrm>
          <a:off x="1332999" y="3617603"/>
          <a:ext cx="614680" cy="399542"/>
        </p:xfrm>
        <a:graphic>
          <a:graphicData uri="http://schemas.openxmlformats.org/presentationml/2006/ole">
            <mc:AlternateContent xmlns:mc="http://schemas.openxmlformats.org/markup-compatibility/2006">
              <mc:Choice xmlns:v="urn:schemas-microsoft-com:vml" Requires="v">
                <p:oleObj spid="_x0000_s2062" name="Equation" r:id="rId4" imgW="507960" imgH="330120" progId="Equation.DSMT4">
                  <p:embed/>
                </p:oleObj>
              </mc:Choice>
              <mc:Fallback>
                <p:oleObj name="Equation" r:id="rId4" imgW="507960" imgH="330120" progId="Equation.DSMT4">
                  <p:embed/>
                  <p:pic>
                    <p:nvPicPr>
                      <p:cNvPr id="0" name=""/>
                      <p:cNvPicPr/>
                      <p:nvPr/>
                    </p:nvPicPr>
                    <p:blipFill>
                      <a:blip r:embed="rId5"/>
                      <a:stretch>
                        <a:fillRect/>
                      </a:stretch>
                    </p:blipFill>
                    <p:spPr>
                      <a:xfrm>
                        <a:off x="1332999" y="3617603"/>
                        <a:ext cx="614680" cy="399542"/>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D68C306A-CA76-4290-A2FC-93BA0C3E9DF2}"/>
              </a:ext>
            </a:extLst>
          </p:cNvPr>
          <p:cNvSpPr>
            <a:spLocks noGrp="1"/>
          </p:cNvSpPr>
          <p:nvPr>
            <p:ph sz="quarter" idx="16"/>
          </p:nvPr>
        </p:nvSpPr>
        <p:spPr>
          <a:xfrm>
            <a:off x="1106941" y="4383935"/>
            <a:ext cx="1328057" cy="408669"/>
          </a:xfrm>
        </p:spPr>
        <p:txBody>
          <a:bodyPr/>
          <a:lstStyle/>
          <a:p>
            <a:pPr marL="432" indent="0">
              <a:buNone/>
            </a:pPr>
            <a:r>
              <a:rPr lang="en-IN" sz="2400" dirty="0"/>
              <a:t>Methan</a:t>
            </a:r>
            <a:r>
              <a:rPr lang="en-IN" sz="2400" b="1" dirty="0"/>
              <a:t>e</a:t>
            </a:r>
          </a:p>
        </p:txBody>
      </p:sp>
      <p:pic>
        <p:nvPicPr>
          <p:cNvPr id="20" name="Content Placeholder 19" descr="H, single bond, C, single bond, O H. C is double bonded to O above.">
            <a:extLst>
              <a:ext uri="{FF2B5EF4-FFF2-40B4-BE49-F238E27FC236}">
                <a16:creationId xmlns:a16="http://schemas.microsoft.com/office/drawing/2014/main" id="{68643ADA-5641-4509-954A-925863F747D9}"/>
              </a:ext>
            </a:extLst>
          </p:cNvPr>
          <p:cNvPicPr>
            <a:picLocks noGrp="1" noChangeAspect="1"/>
          </p:cNvPicPr>
          <p:nvPr>
            <p:ph sz="quarter" idx="17"/>
          </p:nvPr>
        </p:nvPicPr>
        <p:blipFill>
          <a:blip r:embed="rId6"/>
          <a:stretch>
            <a:fillRect/>
          </a:stretch>
        </p:blipFill>
        <p:spPr>
          <a:xfrm>
            <a:off x="5541737" y="3429000"/>
            <a:ext cx="1520138" cy="832457"/>
          </a:xfrm>
          <a:prstGeom prst="rect">
            <a:avLst/>
          </a:prstGeom>
        </p:spPr>
      </p:pic>
      <p:sp>
        <p:nvSpPr>
          <p:cNvPr id="7" name="Content Placeholder 6">
            <a:extLst>
              <a:ext uri="{FF2B5EF4-FFF2-40B4-BE49-F238E27FC236}">
                <a16:creationId xmlns:a16="http://schemas.microsoft.com/office/drawing/2014/main" id="{1F4ED1BA-5C50-4289-8732-F4C5A654AC0B}"/>
              </a:ext>
            </a:extLst>
          </p:cNvPr>
          <p:cNvSpPr>
            <a:spLocks noGrp="1"/>
          </p:cNvSpPr>
          <p:nvPr>
            <p:ph sz="quarter" idx="18"/>
          </p:nvPr>
        </p:nvSpPr>
        <p:spPr>
          <a:xfrm>
            <a:off x="5135221" y="4514840"/>
            <a:ext cx="2333171" cy="405503"/>
          </a:xfrm>
        </p:spPr>
        <p:txBody>
          <a:bodyPr/>
          <a:lstStyle/>
          <a:p>
            <a:pPr marL="432" indent="0">
              <a:buNone/>
            </a:pPr>
            <a:r>
              <a:rPr lang="en-IN" sz="2400" dirty="0" err="1"/>
              <a:t>Methan</a:t>
            </a:r>
            <a:r>
              <a:rPr lang="en-IN" sz="2400" b="1" dirty="0" err="1"/>
              <a:t>oic</a:t>
            </a:r>
            <a:r>
              <a:rPr lang="en-IN" sz="2400" b="1" dirty="0"/>
              <a:t> acid</a:t>
            </a:r>
          </a:p>
        </p:txBody>
      </p:sp>
      <p:graphicFrame>
        <p:nvGraphicFramePr>
          <p:cNvPr id="21" name="Object 20" descr="C H 3, single bond, C H 3.">
            <a:extLst>
              <a:ext uri="{FF2B5EF4-FFF2-40B4-BE49-F238E27FC236}">
                <a16:creationId xmlns:a16="http://schemas.microsoft.com/office/drawing/2014/main" id="{D05A6C56-44F6-46F2-BF50-EC606098F8A8}"/>
              </a:ext>
            </a:extLst>
          </p:cNvPr>
          <p:cNvGraphicFramePr>
            <a:graphicFrameLocks noChangeAspect="1"/>
          </p:cNvGraphicFramePr>
          <p:nvPr>
            <p:extLst>
              <p:ext uri="{D42A27DB-BD31-4B8C-83A1-F6EECF244321}">
                <p14:modId xmlns:p14="http://schemas.microsoft.com/office/powerpoint/2010/main" val="4283718163"/>
              </p:ext>
            </p:extLst>
          </p:nvPr>
        </p:nvGraphicFramePr>
        <p:xfrm>
          <a:off x="943428" y="5091510"/>
          <a:ext cx="1587500" cy="381000"/>
        </p:xfrm>
        <a:graphic>
          <a:graphicData uri="http://schemas.openxmlformats.org/presentationml/2006/ole">
            <mc:AlternateContent xmlns:mc="http://schemas.openxmlformats.org/markup-compatibility/2006">
              <mc:Choice xmlns:v="urn:schemas-microsoft-com:vml" Requires="v">
                <p:oleObj spid="_x0000_s2063" name="Equation" r:id="rId7" imgW="1587240" imgH="380880" progId="Equation.DSMT4">
                  <p:embed/>
                </p:oleObj>
              </mc:Choice>
              <mc:Fallback>
                <p:oleObj name="Equation" r:id="rId7" imgW="1587240" imgH="380880" progId="Equation.DSMT4">
                  <p:embed/>
                  <p:pic>
                    <p:nvPicPr>
                      <p:cNvPr id="14" name="Object 13" descr="C H 3, single bond, C H 3.">
                        <a:extLst>
                          <a:ext uri="{FF2B5EF4-FFF2-40B4-BE49-F238E27FC236}">
                            <a16:creationId xmlns:a16="http://schemas.microsoft.com/office/drawing/2014/main" id="{03A252FC-AD24-4ED7-83AF-ACC623348322}"/>
                          </a:ext>
                        </a:extLst>
                      </p:cNvPr>
                      <p:cNvPicPr/>
                      <p:nvPr/>
                    </p:nvPicPr>
                    <p:blipFill>
                      <a:blip r:embed="rId8"/>
                      <a:stretch>
                        <a:fillRect/>
                      </a:stretch>
                    </p:blipFill>
                    <p:spPr>
                      <a:xfrm>
                        <a:off x="943428" y="5091510"/>
                        <a:ext cx="1587500"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2D0D34B1-5C39-4A2C-9D41-4944C3F070EA}"/>
              </a:ext>
            </a:extLst>
          </p:cNvPr>
          <p:cNvSpPr>
            <a:spLocks noGrp="1"/>
          </p:cNvSpPr>
          <p:nvPr>
            <p:ph sz="quarter" idx="19"/>
          </p:nvPr>
        </p:nvSpPr>
        <p:spPr>
          <a:xfrm>
            <a:off x="1172221" y="5922209"/>
            <a:ext cx="1139439" cy="403679"/>
          </a:xfrm>
        </p:spPr>
        <p:txBody>
          <a:bodyPr/>
          <a:lstStyle/>
          <a:p>
            <a:pPr marL="0" indent="0">
              <a:buNone/>
            </a:pPr>
            <a:r>
              <a:rPr lang="en-IN" sz="2400" dirty="0"/>
              <a:t>Ethan</a:t>
            </a:r>
            <a:r>
              <a:rPr lang="en-IN" sz="2400" b="1" dirty="0"/>
              <a:t>e</a:t>
            </a:r>
          </a:p>
        </p:txBody>
      </p:sp>
      <p:pic>
        <p:nvPicPr>
          <p:cNvPr id="22" name="Content Placeholder 21" descr="C H 3, single bond, C, single bond, O H. The second C is double bonded to O above.">
            <a:extLst>
              <a:ext uri="{FF2B5EF4-FFF2-40B4-BE49-F238E27FC236}">
                <a16:creationId xmlns:a16="http://schemas.microsoft.com/office/drawing/2014/main" id="{3314FCA5-59E0-4499-BA9F-84F5021C3135}"/>
              </a:ext>
            </a:extLst>
          </p:cNvPr>
          <p:cNvPicPr>
            <a:picLocks noGrp="1" noChangeAspect="1"/>
          </p:cNvPicPr>
          <p:nvPr>
            <p:ph sz="quarter" idx="20"/>
          </p:nvPr>
        </p:nvPicPr>
        <p:blipFill>
          <a:blip r:embed="rId9"/>
          <a:stretch>
            <a:fillRect/>
          </a:stretch>
        </p:blipFill>
        <p:spPr>
          <a:xfrm>
            <a:off x="5179882" y="5047142"/>
            <a:ext cx="1894307" cy="850736"/>
          </a:xfrm>
          <a:prstGeom prst="rect">
            <a:avLst/>
          </a:prstGeom>
        </p:spPr>
      </p:pic>
      <p:sp>
        <p:nvSpPr>
          <p:cNvPr id="10" name="Content Placeholder 9">
            <a:extLst>
              <a:ext uri="{FF2B5EF4-FFF2-40B4-BE49-F238E27FC236}">
                <a16:creationId xmlns:a16="http://schemas.microsoft.com/office/drawing/2014/main" id="{C9FE8852-10A7-408E-B67C-8A737C851939}"/>
              </a:ext>
            </a:extLst>
          </p:cNvPr>
          <p:cNvSpPr>
            <a:spLocks noGrp="1"/>
          </p:cNvSpPr>
          <p:nvPr>
            <p:ph sz="quarter" idx="21"/>
          </p:nvPr>
        </p:nvSpPr>
        <p:spPr>
          <a:xfrm>
            <a:off x="5163761" y="5980579"/>
            <a:ext cx="2105623" cy="426567"/>
          </a:xfrm>
        </p:spPr>
        <p:txBody>
          <a:bodyPr/>
          <a:lstStyle/>
          <a:p>
            <a:pPr marL="432" indent="0">
              <a:buNone/>
            </a:pPr>
            <a:r>
              <a:rPr lang="en-IN" sz="2400" dirty="0"/>
              <a:t>Ethan</a:t>
            </a:r>
            <a:r>
              <a:rPr lang="en-IN" sz="2400" b="1" dirty="0"/>
              <a:t>oic acid</a:t>
            </a:r>
          </a:p>
        </p:txBody>
      </p:sp>
    </p:spTree>
    <p:extLst>
      <p:ext uri="{BB962C8B-B14F-4D97-AF65-F5344CB8AC3E}">
        <p14:creationId xmlns:p14="http://schemas.microsoft.com/office/powerpoint/2010/main" val="2004555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18CFF-5046-4515-85EE-614953CA6543}"/>
              </a:ext>
            </a:extLst>
          </p:cNvPr>
          <p:cNvSpPr>
            <a:spLocks noGrp="1"/>
          </p:cNvSpPr>
          <p:nvPr>
            <p:ph type="title"/>
          </p:nvPr>
        </p:nvSpPr>
        <p:spPr>
          <a:xfrm>
            <a:off x="457199" y="215371"/>
            <a:ext cx="8391833" cy="1097279"/>
          </a:xfrm>
        </p:spPr>
        <p:txBody>
          <a:bodyPr/>
          <a:lstStyle/>
          <a:p>
            <a:r>
              <a:rPr lang="en-IN" sz="3400" dirty="0"/>
              <a:t>Chemistry Link to Health: Salicylic Acid from a Willow Tree </a:t>
            </a:r>
            <a:r>
              <a:rPr lang="en-IN" sz="2000" b="0" dirty="0"/>
              <a:t>(2 of 2)</a:t>
            </a:r>
            <a:endParaRPr lang="en-IN" sz="3400" dirty="0"/>
          </a:p>
        </p:txBody>
      </p:sp>
      <p:sp>
        <p:nvSpPr>
          <p:cNvPr id="3" name="Content Placeholder 2">
            <a:extLst>
              <a:ext uri="{FF2B5EF4-FFF2-40B4-BE49-F238E27FC236}">
                <a16:creationId xmlns:a16="http://schemas.microsoft.com/office/drawing/2014/main" id="{80365F3E-AC2E-4F0C-A6CC-EC01528E75C5}"/>
              </a:ext>
            </a:extLst>
          </p:cNvPr>
          <p:cNvSpPr>
            <a:spLocks noGrp="1"/>
          </p:cNvSpPr>
          <p:nvPr>
            <p:ph sz="quarter" idx="13"/>
          </p:nvPr>
        </p:nvSpPr>
        <p:spPr>
          <a:xfrm>
            <a:off x="457199" y="1556326"/>
            <a:ext cx="8347587" cy="2853441"/>
          </a:xfrm>
        </p:spPr>
        <p:txBody>
          <a:bodyPr/>
          <a:lstStyle/>
          <a:p>
            <a:pPr marL="432" indent="0">
              <a:buNone/>
            </a:pPr>
            <a:r>
              <a:rPr lang="en-IN" sz="2400" dirty="0"/>
              <a:t>Oil of wintergreen, or methyl salicylate, has a pungent, minty </a:t>
            </a:r>
            <a:r>
              <a:rPr lang="en-IN" sz="2400" dirty="0" err="1"/>
              <a:t>odor</a:t>
            </a:r>
            <a:r>
              <a:rPr lang="en-IN" sz="2400" dirty="0"/>
              <a:t> and </a:t>
            </a:r>
            <a:r>
              <a:rPr lang="en-IN" sz="2400" dirty="0" err="1"/>
              <a:t>flavor</a:t>
            </a:r>
            <a:r>
              <a:rPr lang="en-IN" sz="2400" dirty="0"/>
              <a:t> and</a:t>
            </a:r>
          </a:p>
          <a:p>
            <a:r>
              <a:rPr lang="en-IN" sz="2400" dirty="0"/>
              <a:t>is used in skin ointments</a:t>
            </a:r>
          </a:p>
          <a:p>
            <a:r>
              <a:rPr lang="en-IN" sz="2400" dirty="0"/>
              <a:t>can pass through the skin</a:t>
            </a:r>
          </a:p>
          <a:p>
            <a:r>
              <a:rPr lang="en-IN" sz="2400" dirty="0"/>
              <a:t>acts as a counter-irritant, producing heat to soothe sore muscles</a:t>
            </a:r>
          </a:p>
        </p:txBody>
      </p:sp>
      <p:pic>
        <p:nvPicPr>
          <p:cNvPr id="5" name="Content Placeholder 4" descr="Salicylic acid + methyl alcohol, with heat and in the presence of acid, are in equilibrium with methyl salicylate, or oil of wintergreen, + H 2 O.  For long description in Notes pane, press F6.">
            <a:extLst>
              <a:ext uri="{FF2B5EF4-FFF2-40B4-BE49-F238E27FC236}">
                <a16:creationId xmlns:a16="http://schemas.microsoft.com/office/drawing/2014/main" id="{9E228C45-CB0F-4B83-B602-422F4CDF2646}"/>
              </a:ext>
            </a:extLst>
          </p:cNvPr>
          <p:cNvPicPr>
            <a:picLocks noGrp="1" noChangeAspect="1"/>
          </p:cNvPicPr>
          <p:nvPr>
            <p:ph sz="quarter" idx="14"/>
          </p:nvPr>
        </p:nvPicPr>
        <p:blipFill>
          <a:blip r:embed="rId3"/>
          <a:stretch>
            <a:fillRect/>
          </a:stretch>
        </p:blipFill>
        <p:spPr>
          <a:xfrm>
            <a:off x="1571846" y="4603491"/>
            <a:ext cx="6000308" cy="1697298"/>
          </a:xfrm>
          <a:prstGeom prst="rect">
            <a:avLst/>
          </a:prstGeom>
        </p:spPr>
      </p:pic>
    </p:spTree>
    <p:extLst>
      <p:ext uri="{BB962C8B-B14F-4D97-AF65-F5344CB8AC3E}">
        <p14:creationId xmlns:p14="http://schemas.microsoft.com/office/powerpoint/2010/main" val="3169701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2BD1-8A5D-46A7-BC97-8714144CD9FE}"/>
              </a:ext>
            </a:extLst>
          </p:cNvPr>
          <p:cNvSpPr>
            <a:spLocks noGrp="1"/>
          </p:cNvSpPr>
          <p:nvPr>
            <p:ph type="title"/>
          </p:nvPr>
        </p:nvSpPr>
        <p:spPr/>
        <p:txBody>
          <a:bodyPr/>
          <a:lstStyle/>
          <a:p>
            <a:r>
              <a:rPr lang="en-IN" dirty="0"/>
              <a:t>Naming Esters </a:t>
            </a:r>
            <a:r>
              <a:rPr lang="en-IN" sz="2000" b="0" dirty="0"/>
              <a:t>(3 of 4)</a:t>
            </a:r>
            <a:endParaRPr lang="en-IN" dirty="0"/>
          </a:p>
        </p:txBody>
      </p:sp>
      <p:sp>
        <p:nvSpPr>
          <p:cNvPr id="4" name="Content Placeholder 3">
            <a:extLst>
              <a:ext uri="{FF2B5EF4-FFF2-40B4-BE49-F238E27FC236}">
                <a16:creationId xmlns:a16="http://schemas.microsoft.com/office/drawing/2014/main" id="{E2244546-72B1-4AC2-A4AF-12F20134A60A}"/>
              </a:ext>
            </a:extLst>
          </p:cNvPr>
          <p:cNvSpPr>
            <a:spLocks noGrp="1"/>
          </p:cNvSpPr>
          <p:nvPr>
            <p:ph sz="quarter" idx="14"/>
          </p:nvPr>
        </p:nvSpPr>
        <p:spPr>
          <a:xfrm>
            <a:off x="457200" y="1547758"/>
            <a:ext cx="6238568" cy="443274"/>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 of the following ester.</a:t>
            </a:r>
          </a:p>
        </p:txBody>
      </p:sp>
      <p:pic>
        <p:nvPicPr>
          <p:cNvPr id="17" name="Content Placeholder 16" descr="C H 3, single bond, C H 2, single bond, C, single bond, O, single bond, C H 2, single bond, C H 3. The third C is double bonded to O above.">
            <a:extLst>
              <a:ext uri="{FF2B5EF4-FFF2-40B4-BE49-F238E27FC236}">
                <a16:creationId xmlns:a16="http://schemas.microsoft.com/office/drawing/2014/main" id="{D24B1DE0-3310-4988-99BF-78801CFEBF1B}"/>
              </a:ext>
            </a:extLst>
          </p:cNvPr>
          <p:cNvPicPr>
            <a:picLocks noGrp="1" noChangeAspect="1"/>
          </p:cNvPicPr>
          <p:nvPr>
            <p:ph sz="quarter" idx="15"/>
          </p:nvPr>
        </p:nvPicPr>
        <p:blipFill>
          <a:blip r:embed="rId2"/>
          <a:stretch>
            <a:fillRect/>
          </a:stretch>
        </p:blipFill>
        <p:spPr>
          <a:xfrm>
            <a:off x="2677415" y="2196000"/>
            <a:ext cx="3789176" cy="832178"/>
          </a:xfrm>
          <a:prstGeom prst="rect">
            <a:avLst/>
          </a:prstGeom>
        </p:spPr>
      </p:pic>
      <p:sp>
        <p:nvSpPr>
          <p:cNvPr id="3" name="Content Placeholder 2">
            <a:extLst>
              <a:ext uri="{FF2B5EF4-FFF2-40B4-BE49-F238E27FC236}">
                <a16:creationId xmlns:a16="http://schemas.microsoft.com/office/drawing/2014/main" id="{685A9270-4A2E-41D2-B516-6CE6C189327A}"/>
              </a:ext>
            </a:extLst>
          </p:cNvPr>
          <p:cNvSpPr>
            <a:spLocks noGrp="1"/>
          </p:cNvSpPr>
          <p:nvPr>
            <p:ph sz="quarter" idx="16"/>
          </p:nvPr>
        </p:nvSpPr>
        <p:spPr>
          <a:xfrm>
            <a:off x="457201" y="3442273"/>
            <a:ext cx="1592826" cy="409291"/>
          </a:xfrm>
        </p:spPr>
        <p:txBody>
          <a:bodyPr/>
          <a:lstStyle/>
          <a:p>
            <a:pPr marL="432" indent="0">
              <a:buNone/>
            </a:pPr>
            <a:r>
              <a:rPr lang="en-IN" sz="2400" b="1" dirty="0"/>
              <a:t>Solution:</a:t>
            </a:r>
          </a:p>
        </p:txBody>
      </p:sp>
      <p:graphicFrame>
        <p:nvGraphicFramePr>
          <p:cNvPr id="7" name="Content Placeholder 6"/>
          <p:cNvGraphicFramePr>
            <a:graphicFrameLocks noGrp="1"/>
          </p:cNvGraphicFramePr>
          <p:nvPr>
            <p:ph sz="quarter" idx="17"/>
            <p:extLst/>
          </p:nvPr>
        </p:nvGraphicFramePr>
        <p:xfrm>
          <a:off x="940776" y="4050690"/>
          <a:ext cx="7593624" cy="1554480"/>
        </p:xfrm>
        <a:graphic>
          <a:graphicData uri="http://schemas.openxmlformats.org/drawingml/2006/table">
            <a:tbl>
              <a:tblPr firstRow="1" bandRow="1">
                <a:tableStyleId>{2D5ABB26-0587-4C30-8999-92F81FD0307C}</a:tableStyleId>
              </a:tblPr>
              <a:tblGrid>
                <a:gridCol w="1749670">
                  <a:extLst>
                    <a:ext uri="{9D8B030D-6E8A-4147-A177-3AD203B41FA5}">
                      <a16:colId xmlns:a16="http://schemas.microsoft.com/office/drawing/2014/main" val="2884958716"/>
                    </a:ext>
                  </a:extLst>
                </a:gridCol>
                <a:gridCol w="1112297">
                  <a:extLst>
                    <a:ext uri="{9D8B030D-6E8A-4147-A177-3AD203B41FA5}">
                      <a16:colId xmlns:a16="http://schemas.microsoft.com/office/drawing/2014/main" val="1919491711"/>
                    </a:ext>
                  </a:extLst>
                </a:gridCol>
                <a:gridCol w="1494971">
                  <a:extLst>
                    <a:ext uri="{9D8B030D-6E8A-4147-A177-3AD203B41FA5}">
                      <a16:colId xmlns:a16="http://schemas.microsoft.com/office/drawing/2014/main" val="1450676494"/>
                    </a:ext>
                  </a:extLst>
                </a:gridCol>
                <a:gridCol w="3236686">
                  <a:extLst>
                    <a:ext uri="{9D8B030D-6E8A-4147-A177-3AD203B41FA5}">
                      <a16:colId xmlns:a16="http://schemas.microsoft.com/office/drawing/2014/main" val="137549480"/>
                    </a:ext>
                  </a:extLst>
                </a:gridCol>
              </a:tblGrid>
              <a:tr h="471742">
                <a:tc>
                  <a:txBody>
                    <a:bodyPr/>
                    <a:lstStyle/>
                    <a:p>
                      <a:r>
                        <a:rPr lang="en-IN" sz="1800" b="1" u="none" strike="noStrike" cap="none" baseline="0" dirty="0">
                          <a:sym typeface="Arial"/>
                        </a:rPr>
                        <a:t>Analyze the Problem</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Given</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Need</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Connect</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8733607"/>
                  </a:ext>
                </a:extLst>
              </a:tr>
              <a:tr h="882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u="none" strike="noStrike" cap="none" baseline="0" dirty="0">
                          <a:solidFill>
                            <a:schemeClr val="tx1"/>
                          </a:solidFill>
                          <a:sym typeface="Arial"/>
                        </a:rPr>
                        <a:t>Blank</a:t>
                      </a:r>
                      <a:endParaRPr lang="en-IN" sz="100" b="1"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ester</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I</a:t>
                      </a:r>
                      <a:r>
                        <a:rPr lang="en-US" sz="100" baseline="0" dirty="0"/>
                        <a:t> </a:t>
                      </a:r>
                      <a:r>
                        <a:rPr lang="en-US" sz="1800" dirty="0"/>
                        <a:t>U</a:t>
                      </a:r>
                      <a:r>
                        <a:rPr lang="en-US" sz="100" baseline="0" dirty="0"/>
                        <a:t> </a:t>
                      </a:r>
                      <a:r>
                        <a:rPr lang="en-US" sz="1800" dirty="0"/>
                        <a:t>P</a:t>
                      </a:r>
                      <a:r>
                        <a:rPr lang="en-US" sz="100" baseline="0" dirty="0"/>
                        <a:t> </a:t>
                      </a:r>
                      <a:r>
                        <a:rPr lang="en-US" sz="1800" dirty="0"/>
                        <a:t>A</a:t>
                      </a:r>
                      <a:r>
                        <a:rPr lang="en-US" sz="100" baseline="0" dirty="0"/>
                        <a:t> </a:t>
                      </a:r>
                      <a:r>
                        <a:rPr lang="en-US" sz="1800" dirty="0"/>
                        <a:t>C name</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t>Write the alkyl name for the alcohol, change </a:t>
                      </a:r>
                      <a:r>
                        <a:rPr lang="en-IN" sz="1800" b="1" dirty="0" err="1"/>
                        <a:t>i</a:t>
                      </a:r>
                      <a:r>
                        <a:rPr lang="en-IN" sz="100" b="1" dirty="0"/>
                        <a:t> </a:t>
                      </a:r>
                      <a:r>
                        <a:rPr lang="en-IN" sz="1800" b="1" dirty="0"/>
                        <a:t>c</a:t>
                      </a:r>
                      <a:r>
                        <a:rPr lang="en-IN" sz="1800" dirty="0"/>
                        <a:t> </a:t>
                      </a:r>
                      <a:r>
                        <a:rPr lang="en-IN" sz="1800" b="1" dirty="0"/>
                        <a:t>acid</a:t>
                      </a:r>
                      <a:r>
                        <a:rPr lang="en-IN" sz="1800" dirty="0"/>
                        <a:t> to </a:t>
                      </a:r>
                      <a:r>
                        <a:rPr lang="en-IN" sz="1800" b="1" dirty="0"/>
                        <a:t>ate</a:t>
                      </a:r>
                      <a:r>
                        <a:rPr lang="en-IN" sz="1800" dirty="0"/>
                        <a:t>.</a:t>
                      </a:r>
                      <a:endParaRPr lang="en-IN" sz="1800" b="1" i="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6956577"/>
                  </a:ext>
                </a:extLst>
              </a:tr>
            </a:tbl>
          </a:graphicData>
        </a:graphic>
      </p:graphicFrame>
    </p:spTree>
    <p:extLst>
      <p:ext uri="{BB962C8B-B14F-4D97-AF65-F5344CB8AC3E}">
        <p14:creationId xmlns:p14="http://schemas.microsoft.com/office/powerpoint/2010/main" val="494351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2BD1-8A5D-46A7-BC97-8714144CD9FE}"/>
              </a:ext>
            </a:extLst>
          </p:cNvPr>
          <p:cNvSpPr>
            <a:spLocks noGrp="1"/>
          </p:cNvSpPr>
          <p:nvPr>
            <p:ph type="title"/>
          </p:nvPr>
        </p:nvSpPr>
        <p:spPr/>
        <p:txBody>
          <a:bodyPr/>
          <a:lstStyle/>
          <a:p>
            <a:r>
              <a:rPr lang="en-IN" dirty="0"/>
              <a:t>Naming Esters </a:t>
            </a:r>
            <a:r>
              <a:rPr lang="en-IN" sz="2000" b="0" dirty="0"/>
              <a:t>(4 of 4)</a:t>
            </a:r>
            <a:endParaRPr lang="en-IN" dirty="0"/>
          </a:p>
        </p:txBody>
      </p:sp>
      <p:sp>
        <p:nvSpPr>
          <p:cNvPr id="4" name="Content Placeholder 3">
            <a:extLst>
              <a:ext uri="{FF2B5EF4-FFF2-40B4-BE49-F238E27FC236}">
                <a16:creationId xmlns:a16="http://schemas.microsoft.com/office/drawing/2014/main" id="{E2244546-72B1-4AC2-A4AF-12F20134A60A}"/>
              </a:ext>
            </a:extLst>
          </p:cNvPr>
          <p:cNvSpPr>
            <a:spLocks noGrp="1"/>
          </p:cNvSpPr>
          <p:nvPr>
            <p:ph sz="quarter" idx="14"/>
          </p:nvPr>
        </p:nvSpPr>
        <p:spPr>
          <a:xfrm>
            <a:off x="457200" y="1547758"/>
            <a:ext cx="6268065" cy="413777"/>
          </a:xfrm>
        </p:spPr>
        <p:txBody>
          <a:bodyPr/>
          <a:lstStyle/>
          <a:p>
            <a:pPr marL="432" lvl="0" indent="0">
              <a:buNone/>
            </a:pPr>
            <a:r>
              <a:rPr lang="en-IN" sz="2400" dirty="0">
                <a:solidFill>
                  <a:srgbClr val="000000"/>
                </a:solidFill>
              </a:rPr>
              <a:t>Write the I</a:t>
            </a:r>
            <a:r>
              <a:rPr lang="en-IN" sz="100" dirty="0">
                <a:solidFill>
                  <a:srgbClr val="000000"/>
                </a:solidFill>
              </a:rPr>
              <a:t> </a:t>
            </a:r>
            <a:r>
              <a:rPr lang="en-IN" sz="2400" dirty="0">
                <a:solidFill>
                  <a:srgbClr val="000000"/>
                </a:solidFill>
              </a:rPr>
              <a:t>U</a:t>
            </a:r>
            <a:r>
              <a:rPr lang="en-IN" sz="100" dirty="0">
                <a:solidFill>
                  <a:srgbClr val="000000"/>
                </a:solidFill>
              </a:rPr>
              <a:t> </a:t>
            </a:r>
            <a:r>
              <a:rPr lang="en-IN" sz="2400" dirty="0">
                <a:solidFill>
                  <a:srgbClr val="000000"/>
                </a:solidFill>
              </a:rPr>
              <a:t>P</a:t>
            </a:r>
            <a:r>
              <a:rPr lang="en-IN" sz="100" dirty="0">
                <a:solidFill>
                  <a:srgbClr val="000000"/>
                </a:solidFill>
              </a:rPr>
              <a:t> </a:t>
            </a:r>
            <a:r>
              <a:rPr lang="en-IN" sz="2400" dirty="0">
                <a:solidFill>
                  <a:srgbClr val="000000"/>
                </a:solidFill>
              </a:rPr>
              <a:t>A</a:t>
            </a:r>
            <a:r>
              <a:rPr lang="en-IN" sz="100" dirty="0">
                <a:solidFill>
                  <a:srgbClr val="000000"/>
                </a:solidFill>
              </a:rPr>
              <a:t> </a:t>
            </a:r>
            <a:r>
              <a:rPr lang="en-IN" sz="2400" dirty="0">
                <a:solidFill>
                  <a:srgbClr val="000000"/>
                </a:solidFill>
              </a:rPr>
              <a:t>C name of the following ester.</a:t>
            </a:r>
          </a:p>
        </p:txBody>
      </p:sp>
      <p:pic>
        <p:nvPicPr>
          <p:cNvPr id="17" name="Content Placeholder 16" descr="C H 3, single bond, C H 2, single bond, C, single bond, O, single bond, C H 2, single bond, C H 3. The third C is double bonded to O above.">
            <a:extLst>
              <a:ext uri="{FF2B5EF4-FFF2-40B4-BE49-F238E27FC236}">
                <a16:creationId xmlns:a16="http://schemas.microsoft.com/office/drawing/2014/main" id="{42083891-4AF1-43F3-A89C-CA537D278A3A}"/>
              </a:ext>
            </a:extLst>
          </p:cNvPr>
          <p:cNvPicPr>
            <a:picLocks noGrp="1" noChangeAspect="1"/>
          </p:cNvPicPr>
          <p:nvPr>
            <p:ph sz="quarter" idx="15"/>
          </p:nvPr>
        </p:nvPicPr>
        <p:blipFill>
          <a:blip r:embed="rId2"/>
          <a:stretch>
            <a:fillRect/>
          </a:stretch>
        </p:blipFill>
        <p:spPr>
          <a:xfrm>
            <a:off x="2676775" y="2196643"/>
            <a:ext cx="3789176" cy="832178"/>
          </a:xfrm>
          <a:prstGeom prst="rect">
            <a:avLst/>
          </a:prstGeom>
        </p:spPr>
      </p:pic>
      <p:sp>
        <p:nvSpPr>
          <p:cNvPr id="3" name="Content Placeholder 2">
            <a:extLst>
              <a:ext uri="{FF2B5EF4-FFF2-40B4-BE49-F238E27FC236}">
                <a16:creationId xmlns:a16="http://schemas.microsoft.com/office/drawing/2014/main" id="{685A9270-4A2E-41D2-B516-6CE6C189327A}"/>
              </a:ext>
            </a:extLst>
          </p:cNvPr>
          <p:cNvSpPr>
            <a:spLocks noGrp="1"/>
          </p:cNvSpPr>
          <p:nvPr>
            <p:ph sz="quarter" idx="16"/>
          </p:nvPr>
        </p:nvSpPr>
        <p:spPr>
          <a:xfrm>
            <a:off x="457200" y="3281305"/>
            <a:ext cx="8141110" cy="884295"/>
          </a:xfrm>
        </p:spPr>
        <p:txBody>
          <a:bodyPr/>
          <a:lstStyle/>
          <a:p>
            <a:pPr marL="0" indent="0">
              <a:buNone/>
            </a:pPr>
            <a:r>
              <a:rPr lang="en-IN" sz="2400" b="1" dirty="0"/>
              <a:t>Step 1 Write the name for the carbon chain from the alcohol as an alkyl group.</a:t>
            </a:r>
          </a:p>
        </p:txBody>
      </p:sp>
      <p:pic>
        <p:nvPicPr>
          <p:cNvPr id="18" name="Content Placeholder 17" descr="The ethyl group in the structure is highlighted. C H 2, single bond, C H 3.">
            <a:extLst>
              <a:ext uri="{FF2B5EF4-FFF2-40B4-BE49-F238E27FC236}">
                <a16:creationId xmlns:a16="http://schemas.microsoft.com/office/drawing/2014/main" id="{34E10605-42BD-438C-BF5A-49D0A05C164F}"/>
              </a:ext>
            </a:extLst>
          </p:cNvPr>
          <p:cNvPicPr>
            <a:picLocks noGrp="1" noChangeAspect="1"/>
          </p:cNvPicPr>
          <p:nvPr>
            <p:ph sz="quarter" idx="17"/>
          </p:nvPr>
        </p:nvPicPr>
        <p:blipFill>
          <a:blip r:embed="rId3"/>
          <a:stretch>
            <a:fillRect/>
          </a:stretch>
        </p:blipFill>
        <p:spPr>
          <a:xfrm>
            <a:off x="2676775" y="4656185"/>
            <a:ext cx="3790450" cy="832457"/>
          </a:xfrm>
          <a:prstGeom prst="rect">
            <a:avLst/>
          </a:prstGeom>
        </p:spPr>
      </p:pic>
      <p:sp>
        <p:nvSpPr>
          <p:cNvPr id="7" name="Content Placeholder 6">
            <a:extLst>
              <a:ext uri="{FF2B5EF4-FFF2-40B4-BE49-F238E27FC236}">
                <a16:creationId xmlns:a16="http://schemas.microsoft.com/office/drawing/2014/main" id="{93C9793F-36B5-4052-97CC-21E758C0B963}"/>
              </a:ext>
            </a:extLst>
          </p:cNvPr>
          <p:cNvSpPr>
            <a:spLocks noGrp="1"/>
          </p:cNvSpPr>
          <p:nvPr>
            <p:ph sz="quarter" idx="18"/>
          </p:nvPr>
        </p:nvSpPr>
        <p:spPr>
          <a:xfrm>
            <a:off x="6904776" y="5092362"/>
            <a:ext cx="985614" cy="437252"/>
          </a:xfrm>
        </p:spPr>
        <p:txBody>
          <a:bodyPr/>
          <a:lstStyle/>
          <a:p>
            <a:pPr marL="0" indent="0">
              <a:buNone/>
            </a:pPr>
            <a:r>
              <a:rPr lang="en-IN" sz="2400" b="1" dirty="0"/>
              <a:t>ethyl</a:t>
            </a:r>
          </a:p>
        </p:txBody>
      </p:sp>
    </p:spTree>
    <p:extLst>
      <p:ext uri="{BB962C8B-B14F-4D97-AF65-F5344CB8AC3E}">
        <p14:creationId xmlns:p14="http://schemas.microsoft.com/office/powerpoint/2010/main" val="1099990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2BD1-8A5D-46A7-BC97-8714144CD9FE}"/>
              </a:ext>
            </a:extLst>
          </p:cNvPr>
          <p:cNvSpPr>
            <a:spLocks noGrp="1"/>
          </p:cNvSpPr>
          <p:nvPr>
            <p:ph type="title"/>
          </p:nvPr>
        </p:nvSpPr>
        <p:spPr/>
        <p:txBody>
          <a:bodyPr/>
          <a:lstStyle/>
          <a:p>
            <a:r>
              <a:rPr lang="en-IN" dirty="0"/>
              <a:t>Guide to Naming Esters</a:t>
            </a:r>
          </a:p>
        </p:txBody>
      </p:sp>
      <p:sp>
        <p:nvSpPr>
          <p:cNvPr id="4" name="Content Placeholder 3">
            <a:extLst>
              <a:ext uri="{FF2B5EF4-FFF2-40B4-BE49-F238E27FC236}">
                <a16:creationId xmlns:a16="http://schemas.microsoft.com/office/drawing/2014/main" id="{E2244546-72B1-4AC2-A4AF-12F20134A60A}"/>
              </a:ext>
            </a:extLst>
          </p:cNvPr>
          <p:cNvSpPr>
            <a:spLocks noGrp="1"/>
          </p:cNvSpPr>
          <p:nvPr>
            <p:ph sz="quarter" idx="14"/>
          </p:nvPr>
        </p:nvSpPr>
        <p:spPr>
          <a:xfrm>
            <a:off x="457200" y="1547758"/>
            <a:ext cx="6268065" cy="413777"/>
          </a:xfrm>
        </p:spPr>
        <p:txBody>
          <a:bodyPr/>
          <a:lstStyle/>
          <a:p>
            <a:pPr marL="432" lvl="0" indent="0">
              <a:buNone/>
            </a:pPr>
            <a:r>
              <a:rPr lang="en-IN" sz="2400" dirty="0">
                <a:solidFill>
                  <a:srgbClr val="000000"/>
                </a:solidFill>
              </a:rPr>
              <a:t>Write the I</a:t>
            </a:r>
            <a:r>
              <a:rPr lang="en-IN" sz="100" dirty="0">
                <a:solidFill>
                  <a:srgbClr val="000000"/>
                </a:solidFill>
              </a:rPr>
              <a:t> </a:t>
            </a:r>
            <a:r>
              <a:rPr lang="en-IN" sz="2400" dirty="0">
                <a:solidFill>
                  <a:srgbClr val="000000"/>
                </a:solidFill>
              </a:rPr>
              <a:t>U</a:t>
            </a:r>
            <a:r>
              <a:rPr lang="en-IN" sz="100" dirty="0">
                <a:solidFill>
                  <a:srgbClr val="000000"/>
                </a:solidFill>
              </a:rPr>
              <a:t> </a:t>
            </a:r>
            <a:r>
              <a:rPr lang="en-IN" sz="2400" dirty="0">
                <a:solidFill>
                  <a:srgbClr val="000000"/>
                </a:solidFill>
              </a:rPr>
              <a:t>P</a:t>
            </a:r>
            <a:r>
              <a:rPr lang="en-IN" sz="100" dirty="0">
                <a:solidFill>
                  <a:srgbClr val="000000"/>
                </a:solidFill>
              </a:rPr>
              <a:t> </a:t>
            </a:r>
            <a:r>
              <a:rPr lang="en-IN" sz="2400" dirty="0">
                <a:solidFill>
                  <a:srgbClr val="000000"/>
                </a:solidFill>
              </a:rPr>
              <a:t>A</a:t>
            </a:r>
            <a:r>
              <a:rPr lang="en-IN" sz="100" dirty="0">
                <a:solidFill>
                  <a:srgbClr val="000000"/>
                </a:solidFill>
              </a:rPr>
              <a:t> </a:t>
            </a:r>
            <a:r>
              <a:rPr lang="en-IN" sz="2400" dirty="0">
                <a:solidFill>
                  <a:srgbClr val="000000"/>
                </a:solidFill>
              </a:rPr>
              <a:t>C name of the following ester.</a:t>
            </a:r>
          </a:p>
        </p:txBody>
      </p:sp>
      <p:sp>
        <p:nvSpPr>
          <p:cNvPr id="3" name="Content Placeholder 2">
            <a:extLst>
              <a:ext uri="{FF2B5EF4-FFF2-40B4-BE49-F238E27FC236}">
                <a16:creationId xmlns:a16="http://schemas.microsoft.com/office/drawing/2014/main" id="{685A9270-4A2E-41D2-B516-6CE6C189327A}"/>
              </a:ext>
            </a:extLst>
          </p:cNvPr>
          <p:cNvSpPr>
            <a:spLocks noGrp="1"/>
          </p:cNvSpPr>
          <p:nvPr>
            <p:ph sz="quarter" idx="16"/>
          </p:nvPr>
        </p:nvSpPr>
        <p:spPr>
          <a:xfrm>
            <a:off x="457200" y="2196348"/>
            <a:ext cx="8141110" cy="437184"/>
          </a:xfrm>
        </p:spPr>
        <p:txBody>
          <a:bodyPr/>
          <a:lstStyle/>
          <a:p>
            <a:pPr marL="1147763" indent="-1147763">
              <a:buNone/>
            </a:pPr>
            <a:r>
              <a:rPr lang="en-IN" sz="2400" b="1" dirty="0"/>
              <a:t>Step 2 Change the </a:t>
            </a:r>
            <a:r>
              <a:rPr lang="en-IN" sz="2400" b="1" dirty="0" err="1"/>
              <a:t>i</a:t>
            </a:r>
            <a:r>
              <a:rPr lang="en-IN" sz="100" b="1" dirty="0"/>
              <a:t> </a:t>
            </a:r>
            <a:r>
              <a:rPr lang="en-IN" sz="2400" b="1" dirty="0"/>
              <a:t>c acid of the acid name to ate.</a:t>
            </a:r>
          </a:p>
        </p:txBody>
      </p:sp>
      <p:pic>
        <p:nvPicPr>
          <p:cNvPr id="10" name="Content Placeholder 9" descr="C H 3, single bond, C H 2, single bond, C, single bond, O, single bond, C H 2, single bond, C H 3. The third C is double bonded to O above.">
            <a:extLst>
              <a:ext uri="{FF2B5EF4-FFF2-40B4-BE49-F238E27FC236}">
                <a16:creationId xmlns:a16="http://schemas.microsoft.com/office/drawing/2014/main" id="{CE919605-7B61-4CCD-8598-EA1A5D0AD821}"/>
              </a:ext>
            </a:extLst>
          </p:cNvPr>
          <p:cNvPicPr>
            <a:picLocks noGrp="1" noChangeAspect="1"/>
          </p:cNvPicPr>
          <p:nvPr>
            <p:ph sz="quarter" idx="17"/>
          </p:nvPr>
        </p:nvPicPr>
        <p:blipFill>
          <a:blip r:embed="rId2"/>
          <a:stretch>
            <a:fillRect/>
          </a:stretch>
        </p:blipFill>
        <p:spPr>
          <a:xfrm>
            <a:off x="2311728" y="3308766"/>
            <a:ext cx="4147945" cy="915703"/>
          </a:xfrm>
          <a:prstGeom prst="rect">
            <a:avLst/>
          </a:prstGeom>
        </p:spPr>
      </p:pic>
      <p:sp>
        <p:nvSpPr>
          <p:cNvPr id="7" name="Content Placeholder 6">
            <a:extLst>
              <a:ext uri="{FF2B5EF4-FFF2-40B4-BE49-F238E27FC236}">
                <a16:creationId xmlns:a16="http://schemas.microsoft.com/office/drawing/2014/main" id="{93C9793F-36B5-4052-97CC-21E758C0B963}"/>
              </a:ext>
            </a:extLst>
          </p:cNvPr>
          <p:cNvSpPr>
            <a:spLocks noGrp="1"/>
          </p:cNvSpPr>
          <p:nvPr>
            <p:ph sz="quarter" idx="18"/>
          </p:nvPr>
        </p:nvSpPr>
        <p:spPr>
          <a:xfrm>
            <a:off x="5132440" y="4384440"/>
            <a:ext cx="2536725" cy="437252"/>
          </a:xfrm>
        </p:spPr>
        <p:txBody>
          <a:bodyPr/>
          <a:lstStyle/>
          <a:p>
            <a:pPr marL="0" indent="0">
              <a:buNone/>
            </a:pPr>
            <a:r>
              <a:rPr lang="en-IN" sz="2400" b="1" dirty="0"/>
              <a:t>ethyl </a:t>
            </a:r>
            <a:r>
              <a:rPr lang="en-IN" sz="2400" dirty="0"/>
              <a:t>propanoate</a:t>
            </a:r>
          </a:p>
        </p:txBody>
      </p:sp>
    </p:spTree>
    <p:extLst>
      <p:ext uri="{BB962C8B-B14F-4D97-AF65-F5344CB8AC3E}">
        <p14:creationId xmlns:p14="http://schemas.microsoft.com/office/powerpoint/2010/main" val="1053196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2BD1-8A5D-46A7-BC97-8714144CD9FE}"/>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E2244546-72B1-4AC2-A4AF-12F20134A60A}"/>
              </a:ext>
            </a:extLst>
          </p:cNvPr>
          <p:cNvSpPr>
            <a:spLocks noGrp="1"/>
          </p:cNvSpPr>
          <p:nvPr>
            <p:ph sz="quarter" idx="14"/>
          </p:nvPr>
        </p:nvSpPr>
        <p:spPr>
          <a:xfrm>
            <a:off x="457199" y="1547757"/>
            <a:ext cx="8023123" cy="1165945"/>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and common names of the following compound, which is responsible for the </a:t>
            </a:r>
            <a:r>
              <a:rPr lang="en-IN" sz="2400" dirty="0" err="1"/>
              <a:t>flavor</a:t>
            </a:r>
            <a:r>
              <a:rPr lang="en-IN" sz="2400" dirty="0"/>
              <a:t> and </a:t>
            </a:r>
            <a:r>
              <a:rPr lang="en-IN" sz="2400" dirty="0" err="1"/>
              <a:t>odor</a:t>
            </a:r>
            <a:r>
              <a:rPr lang="en-IN" sz="2400" dirty="0"/>
              <a:t> of pears.</a:t>
            </a:r>
          </a:p>
        </p:txBody>
      </p:sp>
      <p:pic>
        <p:nvPicPr>
          <p:cNvPr id="7" name="Content Placeholder 6" descr="The condensed structure of an ester connects a 2 carbon chain to the carbonyl and a 3 carbon chain to the single bonded oxygen.">
            <a:extLst>
              <a:ext uri="{FF2B5EF4-FFF2-40B4-BE49-F238E27FC236}">
                <a16:creationId xmlns:a16="http://schemas.microsoft.com/office/drawing/2014/main" id="{6E65F8B8-19D3-43E6-9E09-8E39892C506A}"/>
              </a:ext>
            </a:extLst>
          </p:cNvPr>
          <p:cNvPicPr>
            <a:picLocks noGrp="1" noChangeAspect="1"/>
          </p:cNvPicPr>
          <p:nvPr>
            <p:ph sz="quarter" idx="15"/>
          </p:nvPr>
        </p:nvPicPr>
        <p:blipFill>
          <a:blip r:embed="rId2"/>
          <a:stretch>
            <a:fillRect/>
          </a:stretch>
        </p:blipFill>
        <p:spPr>
          <a:xfrm>
            <a:off x="2578454" y="2964070"/>
            <a:ext cx="3780612" cy="829083"/>
          </a:xfrm>
          <a:prstGeom prst="rect">
            <a:avLst/>
          </a:prstGeom>
        </p:spPr>
      </p:pic>
      <p:graphicFrame>
        <p:nvGraphicFramePr>
          <p:cNvPr id="5" name="Content Placeholder 4"/>
          <p:cNvGraphicFramePr>
            <a:graphicFrameLocks noGrp="1"/>
          </p:cNvGraphicFramePr>
          <p:nvPr>
            <p:ph sz="quarter" idx="17"/>
            <p:extLst/>
          </p:nvPr>
        </p:nvGraphicFramePr>
        <p:xfrm>
          <a:off x="660102" y="4121028"/>
          <a:ext cx="7722820" cy="1828800"/>
        </p:xfrm>
        <a:graphic>
          <a:graphicData uri="http://schemas.openxmlformats.org/drawingml/2006/table">
            <a:tbl>
              <a:tblPr firstRow="1" bandRow="1">
                <a:tableStyleId>{2D5ABB26-0587-4C30-8999-92F81FD0307C}</a:tableStyleId>
              </a:tblPr>
              <a:tblGrid>
                <a:gridCol w="1930705">
                  <a:extLst>
                    <a:ext uri="{9D8B030D-6E8A-4147-A177-3AD203B41FA5}">
                      <a16:colId xmlns:a16="http://schemas.microsoft.com/office/drawing/2014/main" val="3614121335"/>
                    </a:ext>
                  </a:extLst>
                </a:gridCol>
                <a:gridCol w="1930705">
                  <a:extLst>
                    <a:ext uri="{9D8B030D-6E8A-4147-A177-3AD203B41FA5}">
                      <a16:colId xmlns:a16="http://schemas.microsoft.com/office/drawing/2014/main" val="630405668"/>
                    </a:ext>
                  </a:extLst>
                </a:gridCol>
                <a:gridCol w="1930705">
                  <a:extLst>
                    <a:ext uri="{9D8B030D-6E8A-4147-A177-3AD203B41FA5}">
                      <a16:colId xmlns:a16="http://schemas.microsoft.com/office/drawing/2014/main" val="3807631588"/>
                    </a:ext>
                  </a:extLst>
                </a:gridCol>
                <a:gridCol w="1930705">
                  <a:extLst>
                    <a:ext uri="{9D8B030D-6E8A-4147-A177-3AD203B41FA5}">
                      <a16:colId xmlns:a16="http://schemas.microsoft.com/office/drawing/2014/main" val="3683745897"/>
                    </a:ext>
                  </a:extLst>
                </a:gridCol>
              </a:tblGrid>
              <a:tr h="370840">
                <a:tc>
                  <a:txBody>
                    <a:bodyPr/>
                    <a:lstStyle/>
                    <a:p>
                      <a:r>
                        <a:rPr lang="en-IN" sz="1800" b="1" u="none" strike="noStrike" cap="none" baseline="0" dirty="0">
                          <a:sym typeface="Arial"/>
                        </a:rPr>
                        <a:t>Analyze the Problem</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Given</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Need</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Connect</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42606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u="none" strike="noStrike" cap="none" baseline="0" dirty="0">
                          <a:solidFill>
                            <a:schemeClr val="tx1"/>
                          </a:solidFill>
                          <a:sym typeface="Arial"/>
                        </a:rPr>
                        <a:t>Blank</a:t>
                      </a:r>
                      <a:endParaRPr lang="en-IN" sz="100" b="1"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ester</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t>I</a:t>
                      </a:r>
                      <a:r>
                        <a:rPr lang="en-US" sz="100" baseline="0" dirty="0"/>
                        <a:t> </a:t>
                      </a:r>
                      <a:r>
                        <a:rPr lang="en-US" sz="1800" dirty="0"/>
                        <a:t>U</a:t>
                      </a:r>
                      <a:r>
                        <a:rPr lang="en-US" sz="100" baseline="0" dirty="0"/>
                        <a:t> </a:t>
                      </a:r>
                      <a:r>
                        <a:rPr lang="en-US" sz="1800" dirty="0"/>
                        <a:t>P</a:t>
                      </a:r>
                      <a:r>
                        <a:rPr lang="en-US" sz="100" baseline="0" dirty="0"/>
                        <a:t> </a:t>
                      </a:r>
                      <a:r>
                        <a:rPr lang="en-US" sz="1800" dirty="0"/>
                        <a:t>A</a:t>
                      </a:r>
                      <a:r>
                        <a:rPr lang="en-US" sz="100" baseline="0" dirty="0"/>
                        <a:t> </a:t>
                      </a:r>
                      <a:r>
                        <a:rPr lang="en-US" sz="1800" dirty="0"/>
                        <a:t>C name common name</a:t>
                      </a:r>
                      <a:endParaRPr lang="en-IN" sz="180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IN" sz="1800" dirty="0"/>
                        <a:t>Write the alkyl name for the alcohol, change </a:t>
                      </a:r>
                      <a:r>
                        <a:rPr lang="en-IN" sz="1800" b="1" i="0" dirty="0" err="1">
                          <a:latin typeface="+mn-lt"/>
                        </a:rPr>
                        <a:t>i</a:t>
                      </a:r>
                      <a:r>
                        <a:rPr lang="en-IN" sz="100" b="1" i="0" dirty="0">
                          <a:latin typeface="+mn-lt"/>
                        </a:rPr>
                        <a:t> </a:t>
                      </a:r>
                      <a:r>
                        <a:rPr lang="en-IN" sz="1800" b="1" i="0" dirty="0">
                          <a:latin typeface="+mn-lt"/>
                        </a:rPr>
                        <a:t>c acid</a:t>
                      </a:r>
                      <a:r>
                        <a:rPr lang="en-IN" sz="1800" b="0" dirty="0">
                          <a:latin typeface="+mn-lt"/>
                        </a:rPr>
                        <a:t> to </a:t>
                      </a:r>
                      <a:r>
                        <a:rPr lang="en-IN" sz="1800" b="1" i="0" dirty="0">
                          <a:latin typeface="+mn-lt"/>
                        </a:rPr>
                        <a:t>ate.</a:t>
                      </a:r>
                      <a:endParaRPr lang="en-IN" sz="1800" b="1" i="0" baseline="0"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11377491"/>
                  </a:ext>
                </a:extLst>
              </a:tr>
            </a:tbl>
          </a:graphicData>
        </a:graphic>
      </p:graphicFrame>
    </p:spTree>
    <p:extLst>
      <p:ext uri="{BB962C8B-B14F-4D97-AF65-F5344CB8AC3E}">
        <p14:creationId xmlns:p14="http://schemas.microsoft.com/office/powerpoint/2010/main" val="2046236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2BD1-8A5D-46A7-BC97-8714144CD9FE}"/>
              </a:ext>
            </a:extLst>
          </p:cNvPr>
          <p:cNvSpPr>
            <a:spLocks noGrp="1"/>
          </p:cNvSpPr>
          <p:nvPr>
            <p:ph type="title"/>
          </p:nvPr>
        </p:nvSpPr>
        <p:spPr/>
        <p:txBody>
          <a:bodyPr/>
          <a:lstStyle/>
          <a:p>
            <a:r>
              <a:rPr lang="en-IN" dirty="0"/>
              <a:t>Solution 2 </a:t>
            </a:r>
            <a:r>
              <a:rPr lang="en-IN" sz="2000" b="0" dirty="0"/>
              <a:t>(1 of 2)</a:t>
            </a:r>
            <a:endParaRPr lang="en-IN" dirty="0"/>
          </a:p>
        </p:txBody>
      </p:sp>
      <p:sp>
        <p:nvSpPr>
          <p:cNvPr id="4" name="Content Placeholder 3">
            <a:extLst>
              <a:ext uri="{FF2B5EF4-FFF2-40B4-BE49-F238E27FC236}">
                <a16:creationId xmlns:a16="http://schemas.microsoft.com/office/drawing/2014/main" id="{E2244546-72B1-4AC2-A4AF-12F20134A60A}"/>
              </a:ext>
            </a:extLst>
          </p:cNvPr>
          <p:cNvSpPr>
            <a:spLocks noGrp="1"/>
          </p:cNvSpPr>
          <p:nvPr>
            <p:ph sz="quarter" idx="14"/>
          </p:nvPr>
        </p:nvSpPr>
        <p:spPr>
          <a:xfrm>
            <a:off x="457200" y="1547758"/>
            <a:ext cx="8436077" cy="2146787"/>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and common names of the following compound, which is responsible for the </a:t>
            </a:r>
            <a:r>
              <a:rPr lang="en-IN" sz="2400" dirty="0" err="1"/>
              <a:t>flavor</a:t>
            </a:r>
            <a:r>
              <a:rPr lang="en-IN" sz="2400" dirty="0"/>
              <a:t> and </a:t>
            </a:r>
            <a:r>
              <a:rPr lang="en-IN" sz="2400" dirty="0" err="1"/>
              <a:t>odor</a:t>
            </a:r>
            <a:r>
              <a:rPr lang="en-IN" sz="2400" dirty="0"/>
              <a:t> of pears.</a:t>
            </a:r>
          </a:p>
          <a:p>
            <a:pPr marL="0" indent="0">
              <a:buNone/>
            </a:pPr>
            <a:r>
              <a:rPr lang="en-IN" sz="2400" b="1" dirty="0"/>
              <a:t>Step 1 Write the name for the carbon chain from the alcohol as an alkyl group.</a:t>
            </a:r>
          </a:p>
        </p:txBody>
      </p:sp>
      <p:pic>
        <p:nvPicPr>
          <p:cNvPr id="11" name="Content Placeholder 10" descr="The ester, which connects a 2 carbon chain to the carbonyl and a 3 carbon chain to the single bonded oxygen, shows the 3 carbon chain highlighted and labeled, propyl.">
            <a:extLst>
              <a:ext uri="{FF2B5EF4-FFF2-40B4-BE49-F238E27FC236}">
                <a16:creationId xmlns:a16="http://schemas.microsoft.com/office/drawing/2014/main" id="{FFEA3CB6-D182-461F-A91E-9554A3529728}"/>
              </a:ext>
            </a:extLst>
          </p:cNvPr>
          <p:cNvPicPr>
            <a:picLocks noGrp="1" noChangeAspect="1"/>
          </p:cNvPicPr>
          <p:nvPr>
            <p:ph sz="quarter" idx="17"/>
          </p:nvPr>
        </p:nvPicPr>
        <p:blipFill>
          <a:blip r:embed="rId2"/>
          <a:stretch>
            <a:fillRect/>
          </a:stretch>
        </p:blipFill>
        <p:spPr>
          <a:xfrm>
            <a:off x="1263407" y="4167946"/>
            <a:ext cx="4236650" cy="915703"/>
          </a:xfrm>
          <a:prstGeom prst="rect">
            <a:avLst/>
          </a:prstGeom>
        </p:spPr>
      </p:pic>
      <p:sp>
        <p:nvSpPr>
          <p:cNvPr id="7" name="Content Placeholder 6">
            <a:extLst>
              <a:ext uri="{FF2B5EF4-FFF2-40B4-BE49-F238E27FC236}">
                <a16:creationId xmlns:a16="http://schemas.microsoft.com/office/drawing/2014/main" id="{93C9793F-36B5-4052-97CC-21E758C0B963}"/>
              </a:ext>
            </a:extLst>
          </p:cNvPr>
          <p:cNvSpPr>
            <a:spLocks noGrp="1"/>
          </p:cNvSpPr>
          <p:nvPr>
            <p:ph sz="quarter" idx="18"/>
          </p:nvPr>
        </p:nvSpPr>
        <p:spPr>
          <a:xfrm>
            <a:off x="5968663" y="4653687"/>
            <a:ext cx="1179870" cy="408786"/>
          </a:xfrm>
        </p:spPr>
        <p:txBody>
          <a:bodyPr/>
          <a:lstStyle/>
          <a:p>
            <a:pPr marL="432" indent="0">
              <a:buNone/>
            </a:pPr>
            <a:r>
              <a:rPr lang="en-IN" sz="2400" b="1" dirty="0"/>
              <a:t>propyl</a:t>
            </a:r>
          </a:p>
        </p:txBody>
      </p:sp>
    </p:spTree>
    <p:extLst>
      <p:ext uri="{BB962C8B-B14F-4D97-AF65-F5344CB8AC3E}">
        <p14:creationId xmlns:p14="http://schemas.microsoft.com/office/powerpoint/2010/main" val="42450616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2BD1-8A5D-46A7-BC97-8714144CD9FE}"/>
              </a:ext>
            </a:extLst>
          </p:cNvPr>
          <p:cNvSpPr>
            <a:spLocks noGrp="1"/>
          </p:cNvSpPr>
          <p:nvPr>
            <p:ph type="title"/>
          </p:nvPr>
        </p:nvSpPr>
        <p:spPr/>
        <p:txBody>
          <a:bodyPr/>
          <a:lstStyle/>
          <a:p>
            <a:r>
              <a:rPr lang="en-IN" dirty="0"/>
              <a:t>Solution 2 </a:t>
            </a:r>
            <a:r>
              <a:rPr lang="en-IN" sz="2000" b="0" dirty="0"/>
              <a:t>(2 of 2)</a:t>
            </a:r>
            <a:endParaRPr lang="en-IN" dirty="0"/>
          </a:p>
        </p:txBody>
      </p:sp>
      <p:sp>
        <p:nvSpPr>
          <p:cNvPr id="4" name="Content Placeholder 3">
            <a:extLst>
              <a:ext uri="{FF2B5EF4-FFF2-40B4-BE49-F238E27FC236}">
                <a16:creationId xmlns:a16="http://schemas.microsoft.com/office/drawing/2014/main" id="{E2244546-72B1-4AC2-A4AF-12F20134A60A}"/>
              </a:ext>
            </a:extLst>
          </p:cNvPr>
          <p:cNvSpPr>
            <a:spLocks noGrp="1"/>
          </p:cNvSpPr>
          <p:nvPr>
            <p:ph sz="quarter" idx="14"/>
          </p:nvPr>
        </p:nvSpPr>
        <p:spPr>
          <a:xfrm>
            <a:off x="457200" y="1547759"/>
            <a:ext cx="8436077" cy="1814874"/>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and common names of the following compound, which is responsible for the </a:t>
            </a:r>
            <a:r>
              <a:rPr lang="en-IN" sz="2400" dirty="0" err="1"/>
              <a:t>flavor</a:t>
            </a:r>
            <a:r>
              <a:rPr lang="en-IN" sz="2400" dirty="0"/>
              <a:t> and </a:t>
            </a:r>
            <a:r>
              <a:rPr lang="en-IN" sz="2400" dirty="0" err="1"/>
              <a:t>odor</a:t>
            </a:r>
            <a:r>
              <a:rPr lang="en-IN" sz="2400" dirty="0"/>
              <a:t> of pears.</a:t>
            </a:r>
          </a:p>
          <a:p>
            <a:pPr marL="1084263" indent="-1084263">
              <a:buNone/>
            </a:pPr>
            <a:r>
              <a:rPr lang="en-IN" sz="2400" b="1" dirty="0"/>
              <a:t>Step 2 Change the </a:t>
            </a:r>
            <a:r>
              <a:rPr lang="en-IN" sz="2400" b="1" dirty="0" err="1"/>
              <a:t>i</a:t>
            </a:r>
            <a:r>
              <a:rPr lang="en-IN" sz="100" b="1" dirty="0"/>
              <a:t> </a:t>
            </a:r>
            <a:r>
              <a:rPr lang="en-IN" sz="2400" b="1" dirty="0"/>
              <a:t>c acid of the acid name to ate.</a:t>
            </a:r>
          </a:p>
        </p:txBody>
      </p:sp>
      <p:pic>
        <p:nvPicPr>
          <p:cNvPr id="6" name="Content Placeholder 5" descr="C H 3, single bond, C, single bond, O, single bond, C H 2, single bond, C H 2, single bond, C H 3. The second C is double bonded to O above. The first 3 parts of the chain are propyl acetate. The last 3 parts are propyl ethanoate.">
            <a:extLst>
              <a:ext uri="{FF2B5EF4-FFF2-40B4-BE49-F238E27FC236}">
                <a16:creationId xmlns:a16="http://schemas.microsoft.com/office/drawing/2014/main" id="{B41D6AE8-509B-421F-9D29-94CFA34A6442}"/>
              </a:ext>
            </a:extLst>
          </p:cNvPr>
          <p:cNvPicPr>
            <a:picLocks noGrp="1" noChangeAspect="1"/>
          </p:cNvPicPr>
          <p:nvPr>
            <p:ph sz="quarter" idx="17"/>
          </p:nvPr>
        </p:nvPicPr>
        <p:blipFill>
          <a:blip r:embed="rId2"/>
          <a:stretch>
            <a:fillRect/>
          </a:stretch>
        </p:blipFill>
        <p:spPr>
          <a:xfrm>
            <a:off x="1279908" y="4172011"/>
            <a:ext cx="4224443" cy="915703"/>
          </a:xfrm>
          <a:prstGeom prst="rect">
            <a:avLst/>
          </a:prstGeom>
        </p:spPr>
      </p:pic>
      <p:sp>
        <p:nvSpPr>
          <p:cNvPr id="7" name="Content Placeholder 6">
            <a:extLst>
              <a:ext uri="{FF2B5EF4-FFF2-40B4-BE49-F238E27FC236}">
                <a16:creationId xmlns:a16="http://schemas.microsoft.com/office/drawing/2014/main" id="{93C9793F-36B5-4052-97CC-21E758C0B963}"/>
              </a:ext>
            </a:extLst>
          </p:cNvPr>
          <p:cNvSpPr>
            <a:spLocks noGrp="1"/>
          </p:cNvSpPr>
          <p:nvPr>
            <p:ph sz="quarter" idx="18"/>
          </p:nvPr>
        </p:nvSpPr>
        <p:spPr>
          <a:xfrm>
            <a:off x="5766619" y="4290550"/>
            <a:ext cx="2920181" cy="1048366"/>
          </a:xfrm>
        </p:spPr>
        <p:txBody>
          <a:bodyPr/>
          <a:lstStyle/>
          <a:p>
            <a:pPr marL="432" indent="0">
              <a:buNone/>
            </a:pPr>
            <a:r>
              <a:rPr lang="en-IN" sz="2400" b="1" dirty="0"/>
              <a:t>propyl </a:t>
            </a:r>
            <a:r>
              <a:rPr lang="en-IN" sz="2400" dirty="0"/>
              <a:t>ethanoate</a:t>
            </a:r>
          </a:p>
          <a:p>
            <a:pPr marL="432" indent="0">
              <a:buNone/>
            </a:pPr>
            <a:r>
              <a:rPr lang="en-IN" sz="2400" b="1" dirty="0"/>
              <a:t>propyl </a:t>
            </a:r>
            <a:r>
              <a:rPr lang="en-IN" sz="2400" dirty="0"/>
              <a:t>acetate</a:t>
            </a:r>
          </a:p>
        </p:txBody>
      </p:sp>
    </p:spTree>
    <p:extLst>
      <p:ext uri="{BB962C8B-B14F-4D97-AF65-F5344CB8AC3E}">
        <p14:creationId xmlns:p14="http://schemas.microsoft.com/office/powerpoint/2010/main" val="1448297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95376-3BBB-45D0-A7D0-8B149112CBC2}"/>
              </a:ext>
            </a:extLst>
          </p:cNvPr>
          <p:cNvSpPr>
            <a:spLocks noGrp="1"/>
          </p:cNvSpPr>
          <p:nvPr>
            <p:ph type="title"/>
          </p:nvPr>
        </p:nvSpPr>
        <p:spPr>
          <a:xfrm>
            <a:off x="457200" y="215371"/>
            <a:ext cx="8229600" cy="1097279"/>
          </a:xfrm>
        </p:spPr>
        <p:txBody>
          <a:bodyPr/>
          <a:lstStyle/>
          <a:p>
            <a:r>
              <a:rPr lang="en-IN" dirty="0"/>
              <a:t>Esters in Fruits</a:t>
            </a:r>
          </a:p>
        </p:txBody>
      </p:sp>
      <p:sp>
        <p:nvSpPr>
          <p:cNvPr id="3" name="Content Placeholder 2">
            <a:extLst>
              <a:ext uri="{FF2B5EF4-FFF2-40B4-BE49-F238E27FC236}">
                <a16:creationId xmlns:a16="http://schemas.microsoft.com/office/drawing/2014/main" id="{ED26A18D-8379-4F23-A3F6-667B0F572998}"/>
              </a:ext>
            </a:extLst>
          </p:cNvPr>
          <p:cNvSpPr>
            <a:spLocks noGrp="1"/>
          </p:cNvSpPr>
          <p:nvPr>
            <p:ph sz="quarter" idx="13"/>
          </p:nvPr>
        </p:nvSpPr>
        <p:spPr>
          <a:xfrm>
            <a:off x="457200" y="1556327"/>
            <a:ext cx="4616245" cy="3281144"/>
          </a:xfrm>
        </p:spPr>
        <p:txBody>
          <a:bodyPr/>
          <a:lstStyle/>
          <a:p>
            <a:r>
              <a:rPr lang="en-IN" sz="2400" dirty="0"/>
              <a:t>Many of the fragrances of perfumes and flowers and the </a:t>
            </a:r>
            <a:r>
              <a:rPr lang="en-IN" sz="2400" dirty="0" err="1"/>
              <a:t>flavors</a:t>
            </a:r>
            <a:r>
              <a:rPr lang="en-IN" sz="2400" dirty="0"/>
              <a:t> of fruits are due to esters.</a:t>
            </a:r>
          </a:p>
          <a:p>
            <a:r>
              <a:rPr lang="en-IN" sz="2400" dirty="0"/>
              <a:t>Small esters are volatile, so we can smell them, and they are soluble in water, so we can taste them.</a:t>
            </a:r>
          </a:p>
        </p:txBody>
      </p:sp>
      <p:pic>
        <p:nvPicPr>
          <p:cNvPr id="5" name="Content Placeholder 4" descr="A woman holds and inspects a pineapple">
            <a:extLst>
              <a:ext uri="{FF2B5EF4-FFF2-40B4-BE49-F238E27FC236}">
                <a16:creationId xmlns:a16="http://schemas.microsoft.com/office/drawing/2014/main" id="{061C22C3-E08E-4BB8-9DFD-EC9FAF9141D3}"/>
              </a:ext>
            </a:extLst>
          </p:cNvPr>
          <p:cNvPicPr>
            <a:picLocks noGrp="1" noChangeAspect="1"/>
          </p:cNvPicPr>
          <p:nvPr>
            <p:ph sz="quarter" idx="14"/>
          </p:nvPr>
        </p:nvPicPr>
        <p:blipFill>
          <a:blip r:embed="rId2"/>
          <a:stretch>
            <a:fillRect/>
          </a:stretch>
        </p:blipFill>
        <p:spPr>
          <a:xfrm>
            <a:off x="5522725" y="1733917"/>
            <a:ext cx="3201493" cy="3390165"/>
          </a:xfrm>
          <a:prstGeom prst="rect">
            <a:avLst/>
          </a:prstGeom>
        </p:spPr>
      </p:pic>
    </p:spTree>
    <p:extLst>
      <p:ext uri="{BB962C8B-B14F-4D97-AF65-F5344CB8AC3E}">
        <p14:creationId xmlns:p14="http://schemas.microsoft.com/office/powerpoint/2010/main" val="4094279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7C6E3-1306-447F-BE3E-51CCD33F834A}"/>
              </a:ext>
            </a:extLst>
          </p:cNvPr>
          <p:cNvSpPr>
            <a:spLocks noGrp="1"/>
          </p:cNvSpPr>
          <p:nvPr>
            <p:ph type="title"/>
          </p:nvPr>
        </p:nvSpPr>
        <p:spPr/>
        <p:txBody>
          <a:bodyPr/>
          <a:lstStyle/>
          <a:p>
            <a:r>
              <a:rPr lang="en-IN" dirty="0"/>
              <a:t>Esters in Fruits and </a:t>
            </a:r>
            <a:r>
              <a:rPr lang="en-IN" dirty="0" err="1"/>
              <a:t>Flavoring</a:t>
            </a:r>
            <a:endParaRPr lang="en-IN" dirty="0"/>
          </a:p>
        </p:txBody>
      </p:sp>
      <p:sp>
        <p:nvSpPr>
          <p:cNvPr id="3" name="Content Placeholder 2">
            <a:extLst>
              <a:ext uri="{FF2B5EF4-FFF2-40B4-BE49-F238E27FC236}">
                <a16:creationId xmlns:a16="http://schemas.microsoft.com/office/drawing/2014/main" id="{76855F12-874B-4D58-876B-2D48FF5F7052}"/>
              </a:ext>
            </a:extLst>
          </p:cNvPr>
          <p:cNvSpPr>
            <a:spLocks noGrp="1"/>
          </p:cNvSpPr>
          <p:nvPr>
            <p:ph sz="quarter" idx="13"/>
          </p:nvPr>
        </p:nvSpPr>
        <p:spPr>
          <a:xfrm>
            <a:off x="457200" y="1556327"/>
            <a:ext cx="6740013" cy="449454"/>
          </a:xfrm>
        </p:spPr>
        <p:txBody>
          <a:bodyPr/>
          <a:lstStyle/>
          <a:p>
            <a:pPr marL="432" indent="0">
              <a:buNone/>
            </a:pPr>
            <a:r>
              <a:rPr lang="en-IN" sz="2400" b="1" dirty="0"/>
              <a:t>Table 14.3</a:t>
            </a:r>
            <a:r>
              <a:rPr lang="en-IN" sz="2400" dirty="0"/>
              <a:t> Some Esters in Fruits and </a:t>
            </a:r>
            <a:r>
              <a:rPr lang="en-IN" sz="2400" dirty="0" err="1"/>
              <a:t>Flavorings</a:t>
            </a:r>
            <a:endParaRPr lang="en-IN" sz="2400" dirty="0"/>
          </a:p>
        </p:txBody>
      </p:sp>
      <p:pic>
        <p:nvPicPr>
          <p:cNvPr id="5" name="Content Placeholder 4" descr="A photo shows a woman standing behind a pile of fruit, smelling a pineapple.  For long description in Notes pane, press F6.">
            <a:extLst>
              <a:ext uri="{FF2B5EF4-FFF2-40B4-BE49-F238E27FC236}">
                <a16:creationId xmlns:a16="http://schemas.microsoft.com/office/drawing/2014/main" id="{BD1BC90B-5A86-49AC-8050-7BEFDB1F9267}"/>
              </a:ext>
            </a:extLst>
          </p:cNvPr>
          <p:cNvPicPr>
            <a:picLocks noGrp="1" noChangeAspect="1"/>
          </p:cNvPicPr>
          <p:nvPr>
            <p:ph sz="quarter" idx="14"/>
          </p:nvPr>
        </p:nvPicPr>
        <p:blipFill>
          <a:blip r:embed="rId3"/>
          <a:stretch>
            <a:fillRect/>
          </a:stretch>
        </p:blipFill>
        <p:spPr>
          <a:xfrm>
            <a:off x="1118754" y="2144963"/>
            <a:ext cx="6906491" cy="3981457"/>
          </a:xfrm>
          <a:prstGeom prst="rect">
            <a:avLst/>
          </a:prstGeom>
        </p:spPr>
      </p:pic>
    </p:spTree>
    <p:extLst>
      <p:ext uri="{BB962C8B-B14F-4D97-AF65-F5344CB8AC3E}">
        <p14:creationId xmlns:p14="http://schemas.microsoft.com/office/powerpoint/2010/main" val="33832808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2BD1-8A5D-46A7-BC97-8714144CD9FE}"/>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E2244546-72B1-4AC2-A4AF-12F20134A60A}"/>
              </a:ext>
            </a:extLst>
          </p:cNvPr>
          <p:cNvSpPr>
            <a:spLocks noGrp="1"/>
          </p:cNvSpPr>
          <p:nvPr>
            <p:ph sz="quarter" idx="14"/>
          </p:nvPr>
        </p:nvSpPr>
        <p:spPr>
          <a:xfrm>
            <a:off x="457200" y="1547757"/>
            <a:ext cx="8362335" cy="807516"/>
          </a:xfrm>
        </p:spPr>
        <p:txBody>
          <a:bodyPr/>
          <a:lstStyle/>
          <a:p>
            <a:pPr marL="432" indent="0">
              <a:buNone/>
            </a:pPr>
            <a:r>
              <a:rPr lang="en-IN" sz="2400" dirty="0"/>
              <a:t>Draw the condensed structural formulas for the following compounds:</a:t>
            </a:r>
          </a:p>
        </p:txBody>
      </p:sp>
      <p:sp>
        <p:nvSpPr>
          <p:cNvPr id="5" name="Content Placeholder 4">
            <a:extLst>
              <a:ext uri="{FF2B5EF4-FFF2-40B4-BE49-F238E27FC236}">
                <a16:creationId xmlns:a16="http://schemas.microsoft.com/office/drawing/2014/main" id="{C97BAD89-B79C-4CD2-9D7D-2FE623311922}"/>
              </a:ext>
            </a:extLst>
          </p:cNvPr>
          <p:cNvSpPr>
            <a:spLocks noGrp="1"/>
          </p:cNvSpPr>
          <p:nvPr>
            <p:ph sz="quarter" idx="15"/>
          </p:nvPr>
        </p:nvSpPr>
        <p:spPr>
          <a:xfrm>
            <a:off x="457200" y="2666050"/>
            <a:ext cx="3732767" cy="426566"/>
          </a:xfrm>
        </p:spPr>
        <p:txBody>
          <a:bodyPr/>
          <a:lstStyle/>
          <a:p>
            <a:pPr marL="432" indent="0">
              <a:buNone/>
            </a:pPr>
            <a:r>
              <a:rPr lang="en-IN" sz="2400" dirty="0">
                <a:solidFill>
                  <a:schemeClr val="tx2"/>
                </a:solidFill>
              </a:rPr>
              <a:t>A.</a:t>
            </a:r>
            <a:r>
              <a:rPr lang="en-IN" sz="2400" dirty="0"/>
              <a:t> 3-bromobutanoic acid</a:t>
            </a:r>
          </a:p>
        </p:txBody>
      </p:sp>
      <p:sp>
        <p:nvSpPr>
          <p:cNvPr id="6" name="Content Placeholder 5">
            <a:extLst>
              <a:ext uri="{FF2B5EF4-FFF2-40B4-BE49-F238E27FC236}">
                <a16:creationId xmlns:a16="http://schemas.microsoft.com/office/drawing/2014/main" id="{0C6F5E7A-1077-48D7-B62C-802FD3BE8107}"/>
              </a:ext>
            </a:extLst>
          </p:cNvPr>
          <p:cNvSpPr>
            <a:spLocks noGrp="1"/>
          </p:cNvSpPr>
          <p:nvPr>
            <p:ph sz="quarter" idx="17"/>
          </p:nvPr>
        </p:nvSpPr>
        <p:spPr>
          <a:xfrm>
            <a:off x="454672" y="4211123"/>
            <a:ext cx="3732767" cy="427447"/>
          </a:xfrm>
        </p:spPr>
        <p:txBody>
          <a:bodyPr/>
          <a:lstStyle/>
          <a:p>
            <a:pPr marL="432" indent="0">
              <a:buNone/>
            </a:pPr>
            <a:r>
              <a:rPr lang="en-IN" sz="2400" dirty="0">
                <a:solidFill>
                  <a:schemeClr val="tx2"/>
                </a:solidFill>
              </a:rPr>
              <a:t>B.</a:t>
            </a:r>
            <a:r>
              <a:rPr lang="en-IN" sz="2400" dirty="0"/>
              <a:t> ethyl propanoate</a:t>
            </a:r>
          </a:p>
        </p:txBody>
      </p:sp>
    </p:spTree>
    <p:extLst>
      <p:ext uri="{BB962C8B-B14F-4D97-AF65-F5344CB8AC3E}">
        <p14:creationId xmlns:p14="http://schemas.microsoft.com/office/powerpoint/2010/main" val="34734348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B135-6644-4F14-8F92-1F8E54F42C2F}"/>
              </a:ext>
            </a:extLst>
          </p:cNvPr>
          <p:cNvSpPr>
            <a:spLocks noGrp="1"/>
          </p:cNvSpPr>
          <p:nvPr>
            <p:ph type="title"/>
          </p:nvPr>
        </p:nvSpPr>
        <p:spPr>
          <a:xfrm>
            <a:off x="457199" y="215371"/>
            <a:ext cx="8323943" cy="1097279"/>
          </a:xfrm>
        </p:spPr>
        <p:txBody>
          <a:bodyPr/>
          <a:lstStyle/>
          <a:p>
            <a:r>
              <a:rPr lang="en-IN" sz="3400" dirty="0"/>
              <a:t>I</a:t>
            </a:r>
            <a:r>
              <a:rPr lang="en-IN" sz="100" dirty="0"/>
              <a:t> </a:t>
            </a:r>
            <a:r>
              <a:rPr lang="en-IN" sz="3400" dirty="0"/>
              <a:t>U</a:t>
            </a:r>
            <a:r>
              <a:rPr lang="en-IN" sz="100" dirty="0"/>
              <a:t> </a:t>
            </a:r>
            <a:r>
              <a:rPr lang="en-IN" sz="3400" dirty="0"/>
              <a:t>P</a:t>
            </a:r>
            <a:r>
              <a:rPr lang="en-IN" sz="100" dirty="0"/>
              <a:t> </a:t>
            </a:r>
            <a:r>
              <a:rPr lang="en-IN" sz="3400" dirty="0"/>
              <a:t>A</a:t>
            </a:r>
            <a:r>
              <a:rPr lang="en-IN" sz="100" dirty="0"/>
              <a:t> </a:t>
            </a:r>
            <a:r>
              <a:rPr lang="en-IN" sz="3400" dirty="0"/>
              <a:t>C Names for Carboxylic Acids </a:t>
            </a:r>
            <a:r>
              <a:rPr lang="en-IN" sz="2000" b="0" dirty="0"/>
              <a:t>(2 of 2)</a:t>
            </a:r>
            <a:endParaRPr lang="en-IN" sz="3400" dirty="0"/>
          </a:p>
        </p:txBody>
      </p:sp>
      <p:sp>
        <p:nvSpPr>
          <p:cNvPr id="4" name="Content Placeholder 3">
            <a:extLst>
              <a:ext uri="{FF2B5EF4-FFF2-40B4-BE49-F238E27FC236}">
                <a16:creationId xmlns:a16="http://schemas.microsoft.com/office/drawing/2014/main" id="{4A4CE4A1-CEB4-4566-A697-36639AAD4A15}"/>
              </a:ext>
            </a:extLst>
          </p:cNvPr>
          <p:cNvSpPr>
            <a:spLocks noGrp="1"/>
          </p:cNvSpPr>
          <p:nvPr>
            <p:ph sz="quarter" idx="14"/>
          </p:nvPr>
        </p:nvSpPr>
        <p:spPr>
          <a:xfrm>
            <a:off x="457200" y="1554205"/>
            <a:ext cx="8193314" cy="1348652"/>
          </a:xfrm>
        </p:spPr>
        <p:txBody>
          <a:bodyPr/>
          <a:lstStyle/>
          <a:p>
            <a:pPr marL="432" indent="0">
              <a:buNone/>
            </a:pPr>
            <a:r>
              <a:rPr lang="en-IN" sz="2400" dirty="0"/>
              <a:t>In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names of carboxylic acids,</a:t>
            </a:r>
          </a:p>
          <a:p>
            <a:r>
              <a:rPr lang="en-IN" sz="2400" dirty="0"/>
              <a:t>substituents are numbered from the carboxyl bonded to carbon 1</a:t>
            </a:r>
          </a:p>
        </p:txBody>
      </p:sp>
      <p:pic>
        <p:nvPicPr>
          <p:cNvPr id="17" name="Content Placeholder 16" descr="A Lewis structure. For long description in Notes pane, press F6.">
            <a:extLst>
              <a:ext uri="{FF2B5EF4-FFF2-40B4-BE49-F238E27FC236}">
                <a16:creationId xmlns:a16="http://schemas.microsoft.com/office/drawing/2014/main" id="{C969C41E-B2C0-438F-8141-F7BA30847A6A}"/>
              </a:ext>
            </a:extLst>
          </p:cNvPr>
          <p:cNvPicPr>
            <a:picLocks noGrp="1" noChangeAspect="1"/>
          </p:cNvPicPr>
          <p:nvPr>
            <p:ph sz="quarter" idx="15"/>
          </p:nvPr>
        </p:nvPicPr>
        <p:blipFill>
          <a:blip r:embed="rId3"/>
          <a:stretch>
            <a:fillRect/>
          </a:stretch>
        </p:blipFill>
        <p:spPr>
          <a:xfrm>
            <a:off x="652674" y="3463701"/>
            <a:ext cx="3665795" cy="1225998"/>
          </a:xfrm>
          <a:prstGeom prst="rect">
            <a:avLst/>
          </a:prstGeom>
        </p:spPr>
      </p:pic>
      <p:sp>
        <p:nvSpPr>
          <p:cNvPr id="3" name="Content Placeholder 2">
            <a:extLst>
              <a:ext uri="{FF2B5EF4-FFF2-40B4-BE49-F238E27FC236}">
                <a16:creationId xmlns:a16="http://schemas.microsoft.com/office/drawing/2014/main" id="{D68C306A-CA76-4290-A2FC-93BA0C3E9DF2}"/>
              </a:ext>
            </a:extLst>
          </p:cNvPr>
          <p:cNvSpPr>
            <a:spLocks noGrp="1"/>
          </p:cNvSpPr>
          <p:nvPr>
            <p:ph sz="quarter" idx="16"/>
          </p:nvPr>
        </p:nvSpPr>
        <p:spPr>
          <a:xfrm>
            <a:off x="914400" y="5345069"/>
            <a:ext cx="3229429" cy="495242"/>
          </a:xfrm>
        </p:spPr>
        <p:txBody>
          <a:bodyPr/>
          <a:lstStyle/>
          <a:p>
            <a:pPr marL="432" indent="0">
              <a:buNone/>
            </a:pPr>
            <a:r>
              <a:rPr lang="en-IN" sz="2400" dirty="0"/>
              <a:t>3-Methylbutanoic acid</a:t>
            </a:r>
          </a:p>
        </p:txBody>
      </p:sp>
      <p:pic>
        <p:nvPicPr>
          <p:cNvPr id="18" name="Content Placeholder 17" descr="A benzene ring. The carbons are C 1, C 2, and C 3 begin at the second corner from the right and go clockwise. C 1 is single bonded to C, which is double bonded to O above and single bonded to O H to the right. C 2 and C 3 are each single bonded to C l.">
            <a:extLst>
              <a:ext uri="{FF2B5EF4-FFF2-40B4-BE49-F238E27FC236}">
                <a16:creationId xmlns:a16="http://schemas.microsoft.com/office/drawing/2014/main" id="{4E7E2B34-C3ED-4441-A1F1-C30F056FAB11}"/>
              </a:ext>
            </a:extLst>
          </p:cNvPr>
          <p:cNvPicPr>
            <a:picLocks noGrp="1" noChangeAspect="1"/>
          </p:cNvPicPr>
          <p:nvPr>
            <p:ph sz="quarter" idx="17"/>
          </p:nvPr>
        </p:nvPicPr>
        <p:blipFill>
          <a:blip r:embed="rId4"/>
          <a:stretch>
            <a:fillRect/>
          </a:stretch>
        </p:blipFill>
        <p:spPr>
          <a:xfrm>
            <a:off x="5826465" y="3182204"/>
            <a:ext cx="1828256" cy="1894224"/>
          </a:xfrm>
          <a:prstGeom prst="rect">
            <a:avLst/>
          </a:prstGeom>
        </p:spPr>
      </p:pic>
      <p:sp>
        <p:nvSpPr>
          <p:cNvPr id="7" name="Content Placeholder 6">
            <a:extLst>
              <a:ext uri="{FF2B5EF4-FFF2-40B4-BE49-F238E27FC236}">
                <a16:creationId xmlns:a16="http://schemas.microsoft.com/office/drawing/2014/main" id="{1F4ED1BA-5C50-4289-8732-F4C5A654AC0B}"/>
              </a:ext>
            </a:extLst>
          </p:cNvPr>
          <p:cNvSpPr>
            <a:spLocks noGrp="1"/>
          </p:cNvSpPr>
          <p:nvPr>
            <p:ph sz="quarter" idx="18"/>
          </p:nvPr>
        </p:nvSpPr>
        <p:spPr>
          <a:xfrm>
            <a:off x="5000173" y="5290006"/>
            <a:ext cx="3512525" cy="443138"/>
          </a:xfrm>
        </p:spPr>
        <p:txBody>
          <a:bodyPr/>
          <a:lstStyle/>
          <a:p>
            <a:pPr marL="432" indent="0">
              <a:buNone/>
            </a:pPr>
            <a:r>
              <a:rPr lang="en-IN" sz="2400" dirty="0"/>
              <a:t>2,3-Dichlorobenzoic acid</a:t>
            </a:r>
          </a:p>
        </p:txBody>
      </p:sp>
    </p:spTree>
    <p:extLst>
      <p:ext uri="{BB962C8B-B14F-4D97-AF65-F5344CB8AC3E}">
        <p14:creationId xmlns:p14="http://schemas.microsoft.com/office/powerpoint/2010/main" val="70659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A2BD1-8A5D-46A7-BC97-8714144CD9FE}"/>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E2244546-72B1-4AC2-A4AF-12F20134A60A}"/>
              </a:ext>
            </a:extLst>
          </p:cNvPr>
          <p:cNvSpPr>
            <a:spLocks noGrp="1"/>
          </p:cNvSpPr>
          <p:nvPr>
            <p:ph sz="quarter" idx="14"/>
          </p:nvPr>
        </p:nvSpPr>
        <p:spPr>
          <a:xfrm>
            <a:off x="457200" y="1547757"/>
            <a:ext cx="8362335" cy="807516"/>
          </a:xfrm>
        </p:spPr>
        <p:txBody>
          <a:bodyPr/>
          <a:lstStyle/>
          <a:p>
            <a:pPr marL="432" indent="0">
              <a:buNone/>
            </a:pPr>
            <a:r>
              <a:rPr lang="en-IN" sz="2400" dirty="0"/>
              <a:t>Draw the condensed structural formulas for the following compounds:</a:t>
            </a:r>
          </a:p>
        </p:txBody>
      </p:sp>
      <p:sp>
        <p:nvSpPr>
          <p:cNvPr id="5" name="Content Placeholder 4">
            <a:extLst>
              <a:ext uri="{FF2B5EF4-FFF2-40B4-BE49-F238E27FC236}">
                <a16:creationId xmlns:a16="http://schemas.microsoft.com/office/drawing/2014/main" id="{C97BAD89-B79C-4CD2-9D7D-2FE623311922}"/>
              </a:ext>
            </a:extLst>
          </p:cNvPr>
          <p:cNvSpPr>
            <a:spLocks noGrp="1"/>
          </p:cNvSpPr>
          <p:nvPr>
            <p:ph sz="quarter" idx="15"/>
          </p:nvPr>
        </p:nvSpPr>
        <p:spPr>
          <a:xfrm>
            <a:off x="457200" y="2666050"/>
            <a:ext cx="3732767" cy="426566"/>
          </a:xfrm>
        </p:spPr>
        <p:txBody>
          <a:bodyPr/>
          <a:lstStyle/>
          <a:p>
            <a:pPr marL="432" indent="0">
              <a:buNone/>
            </a:pPr>
            <a:r>
              <a:rPr lang="en-IN" sz="2400" dirty="0">
                <a:solidFill>
                  <a:schemeClr val="tx2"/>
                </a:solidFill>
              </a:rPr>
              <a:t>A.</a:t>
            </a:r>
            <a:r>
              <a:rPr lang="en-IN" sz="2400" dirty="0"/>
              <a:t> 3-bromobutanoic acid</a:t>
            </a:r>
          </a:p>
        </p:txBody>
      </p:sp>
      <p:pic>
        <p:nvPicPr>
          <p:cNvPr id="17" name="Content Placeholder 16" descr="C H 3, single bond, C H, single bond, C H 2, single bond, C, single bond, O H. The second C is double bonded to B r above. The fourth C is double bonded to O above.">
            <a:extLst>
              <a:ext uri="{FF2B5EF4-FFF2-40B4-BE49-F238E27FC236}">
                <a16:creationId xmlns:a16="http://schemas.microsoft.com/office/drawing/2014/main" id="{414BA373-EE1D-495B-BB30-D59D1E749100}"/>
              </a:ext>
            </a:extLst>
          </p:cNvPr>
          <p:cNvPicPr>
            <a:picLocks noGrp="1" noChangeAspect="1"/>
          </p:cNvPicPr>
          <p:nvPr>
            <p:ph sz="quarter" idx="16"/>
          </p:nvPr>
        </p:nvPicPr>
        <p:blipFill>
          <a:blip r:embed="rId2"/>
          <a:stretch>
            <a:fillRect/>
          </a:stretch>
        </p:blipFill>
        <p:spPr>
          <a:xfrm>
            <a:off x="1627686" y="3231598"/>
            <a:ext cx="3190743" cy="877454"/>
          </a:xfrm>
          <a:prstGeom prst="rect">
            <a:avLst/>
          </a:prstGeom>
        </p:spPr>
      </p:pic>
      <p:sp>
        <p:nvSpPr>
          <p:cNvPr id="6" name="Content Placeholder 5">
            <a:extLst>
              <a:ext uri="{FF2B5EF4-FFF2-40B4-BE49-F238E27FC236}">
                <a16:creationId xmlns:a16="http://schemas.microsoft.com/office/drawing/2014/main" id="{0C6F5E7A-1077-48D7-B62C-802FD3BE8107}"/>
              </a:ext>
            </a:extLst>
          </p:cNvPr>
          <p:cNvSpPr>
            <a:spLocks noGrp="1"/>
          </p:cNvSpPr>
          <p:nvPr>
            <p:ph sz="quarter" idx="17"/>
          </p:nvPr>
        </p:nvSpPr>
        <p:spPr>
          <a:xfrm>
            <a:off x="454672" y="4211123"/>
            <a:ext cx="3732767" cy="427447"/>
          </a:xfrm>
        </p:spPr>
        <p:txBody>
          <a:bodyPr/>
          <a:lstStyle/>
          <a:p>
            <a:pPr marL="432" indent="0">
              <a:buNone/>
            </a:pPr>
            <a:r>
              <a:rPr lang="en-IN" sz="2400" dirty="0">
                <a:solidFill>
                  <a:schemeClr val="tx2"/>
                </a:solidFill>
              </a:rPr>
              <a:t>B.</a:t>
            </a:r>
            <a:r>
              <a:rPr lang="en-IN" sz="2400" dirty="0"/>
              <a:t> ethyl propanoate</a:t>
            </a:r>
          </a:p>
        </p:txBody>
      </p:sp>
      <p:pic>
        <p:nvPicPr>
          <p:cNvPr id="18" name="Content Placeholder 17" descr="C H 3, single bond, C H 2, single bond, C, single bond, O, single bond, C H 2, single bond, C H 3. The third C is double bonded to O above.">
            <a:extLst>
              <a:ext uri="{FF2B5EF4-FFF2-40B4-BE49-F238E27FC236}">
                <a16:creationId xmlns:a16="http://schemas.microsoft.com/office/drawing/2014/main" id="{10E056CA-81F2-42DF-BA4F-5584D391FDEA}"/>
              </a:ext>
            </a:extLst>
          </p:cNvPr>
          <p:cNvPicPr>
            <a:picLocks noGrp="1" noChangeAspect="1"/>
          </p:cNvPicPr>
          <p:nvPr>
            <p:ph sz="quarter" idx="18"/>
          </p:nvPr>
        </p:nvPicPr>
        <p:blipFill>
          <a:blip r:embed="rId3"/>
          <a:stretch>
            <a:fillRect/>
          </a:stretch>
        </p:blipFill>
        <p:spPr>
          <a:xfrm>
            <a:off x="1770730" y="4846613"/>
            <a:ext cx="3934808" cy="864160"/>
          </a:xfrm>
          <a:prstGeom prst="rect">
            <a:avLst/>
          </a:prstGeom>
        </p:spPr>
      </p:pic>
    </p:spTree>
    <p:extLst>
      <p:ext uri="{BB962C8B-B14F-4D97-AF65-F5344CB8AC3E}">
        <p14:creationId xmlns:p14="http://schemas.microsoft.com/office/powerpoint/2010/main" val="19773610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99EA-EE6B-43B7-8B19-37ED23E69CF7}"/>
              </a:ext>
            </a:extLst>
          </p:cNvPr>
          <p:cNvSpPr>
            <a:spLocks noGrp="1"/>
          </p:cNvSpPr>
          <p:nvPr>
            <p:ph type="title"/>
          </p:nvPr>
        </p:nvSpPr>
        <p:spPr/>
        <p:txBody>
          <a:bodyPr/>
          <a:lstStyle/>
          <a:p>
            <a:r>
              <a:rPr lang="en-IN" dirty="0"/>
              <a:t>14.4 Hydrolysis of Esters</a:t>
            </a:r>
          </a:p>
        </p:txBody>
      </p:sp>
      <p:sp>
        <p:nvSpPr>
          <p:cNvPr id="4" name="Content Placeholder 3">
            <a:extLst>
              <a:ext uri="{FF2B5EF4-FFF2-40B4-BE49-F238E27FC236}">
                <a16:creationId xmlns:a16="http://schemas.microsoft.com/office/drawing/2014/main" id="{C8BF5999-987E-4189-848E-7978E3DF9AE6}"/>
              </a:ext>
            </a:extLst>
          </p:cNvPr>
          <p:cNvSpPr>
            <a:spLocks noGrp="1"/>
          </p:cNvSpPr>
          <p:nvPr>
            <p:ph sz="quarter" idx="14"/>
          </p:nvPr>
        </p:nvSpPr>
        <p:spPr>
          <a:xfrm>
            <a:off x="457200" y="1562502"/>
            <a:ext cx="4262284" cy="1165949"/>
          </a:xfrm>
        </p:spPr>
        <p:txBody>
          <a:bodyPr/>
          <a:lstStyle/>
          <a:p>
            <a:pPr marL="432" indent="0">
              <a:buNone/>
            </a:pPr>
            <a:r>
              <a:rPr lang="en-IN" sz="2400" dirty="0"/>
              <a:t>Ethyl acetate is the solvent in fingernail polish, plastics, and lacquers.</a:t>
            </a:r>
          </a:p>
        </p:txBody>
      </p:sp>
      <p:pic>
        <p:nvPicPr>
          <p:cNvPr id="17" name="Content Placeholder 16" descr="A bottle of fingernail polish spills.">
            <a:extLst>
              <a:ext uri="{FF2B5EF4-FFF2-40B4-BE49-F238E27FC236}">
                <a16:creationId xmlns:a16="http://schemas.microsoft.com/office/drawing/2014/main" id="{0812A0D8-2702-47BE-89E9-544BDE1570C8}"/>
              </a:ext>
            </a:extLst>
          </p:cNvPr>
          <p:cNvPicPr>
            <a:picLocks noGrp="1" noChangeAspect="1"/>
          </p:cNvPicPr>
          <p:nvPr>
            <p:ph sz="quarter" idx="15"/>
          </p:nvPr>
        </p:nvPicPr>
        <p:blipFill>
          <a:blip r:embed="rId2"/>
          <a:stretch>
            <a:fillRect/>
          </a:stretch>
        </p:blipFill>
        <p:spPr>
          <a:xfrm>
            <a:off x="5516037" y="1593347"/>
            <a:ext cx="3053506" cy="2062322"/>
          </a:xfrm>
          <a:prstGeom prst="rect">
            <a:avLst/>
          </a:prstGeom>
        </p:spPr>
      </p:pic>
      <p:pic>
        <p:nvPicPr>
          <p:cNvPr id="18" name="Content Placeholder 17" descr="C H 3, single bond, C, single bond, O, single bond, C H 2, single bond, C H 3. The second C is double bonded to O above.">
            <a:extLst>
              <a:ext uri="{FF2B5EF4-FFF2-40B4-BE49-F238E27FC236}">
                <a16:creationId xmlns:a16="http://schemas.microsoft.com/office/drawing/2014/main" id="{7BF7B55A-3DBF-40F9-B126-5C305218587D}"/>
              </a:ext>
            </a:extLst>
          </p:cNvPr>
          <p:cNvPicPr>
            <a:picLocks noGrp="1" noChangeAspect="1"/>
          </p:cNvPicPr>
          <p:nvPr>
            <p:ph sz="quarter" idx="16"/>
          </p:nvPr>
        </p:nvPicPr>
        <p:blipFill>
          <a:blip r:embed="rId3"/>
          <a:stretch>
            <a:fillRect/>
          </a:stretch>
        </p:blipFill>
        <p:spPr>
          <a:xfrm>
            <a:off x="721532" y="3723989"/>
            <a:ext cx="3527147" cy="965199"/>
          </a:xfrm>
          <a:prstGeom prst="rect">
            <a:avLst/>
          </a:prstGeom>
        </p:spPr>
      </p:pic>
      <p:sp>
        <p:nvSpPr>
          <p:cNvPr id="6" name="Content Placeholder 5">
            <a:extLst>
              <a:ext uri="{FF2B5EF4-FFF2-40B4-BE49-F238E27FC236}">
                <a16:creationId xmlns:a16="http://schemas.microsoft.com/office/drawing/2014/main" id="{E4E8EF86-570B-4C29-8C7F-4A1E438F65A7}"/>
              </a:ext>
            </a:extLst>
          </p:cNvPr>
          <p:cNvSpPr>
            <a:spLocks noGrp="1"/>
          </p:cNvSpPr>
          <p:nvPr>
            <p:ph sz="quarter" idx="17"/>
          </p:nvPr>
        </p:nvSpPr>
        <p:spPr>
          <a:xfrm>
            <a:off x="454672" y="5133645"/>
            <a:ext cx="8202631" cy="1178666"/>
          </a:xfrm>
        </p:spPr>
        <p:txBody>
          <a:bodyPr/>
          <a:lstStyle/>
          <a:p>
            <a:pPr marL="432" indent="0">
              <a:buNone/>
            </a:pPr>
            <a:r>
              <a:rPr lang="en-IN" sz="2400" b="1" dirty="0"/>
              <a:t>Learning Goal</a:t>
            </a:r>
            <a:r>
              <a:rPr lang="en-IN" sz="2400" dirty="0"/>
              <a:t> Draw the condensed structural or line-angle formulas for the products from acid and base hydrolysis of esters.</a:t>
            </a:r>
          </a:p>
        </p:txBody>
      </p:sp>
    </p:spTree>
    <p:extLst>
      <p:ext uri="{BB962C8B-B14F-4D97-AF65-F5344CB8AC3E}">
        <p14:creationId xmlns:p14="http://schemas.microsoft.com/office/powerpoint/2010/main" val="3350170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99EA-EE6B-43B7-8B19-37ED23E69CF7}"/>
              </a:ext>
            </a:extLst>
          </p:cNvPr>
          <p:cNvSpPr>
            <a:spLocks noGrp="1"/>
          </p:cNvSpPr>
          <p:nvPr>
            <p:ph type="title"/>
          </p:nvPr>
        </p:nvSpPr>
        <p:spPr/>
        <p:txBody>
          <a:bodyPr/>
          <a:lstStyle/>
          <a:p>
            <a:r>
              <a:rPr lang="en-IN" dirty="0"/>
              <a:t>Acid Hydrolysis of Esters</a:t>
            </a:r>
          </a:p>
        </p:txBody>
      </p:sp>
      <p:pic>
        <p:nvPicPr>
          <p:cNvPr id="17" name="Content Placeholder 16" descr="Core chemistry skill, Hydrolyzing Esters.">
            <a:extLst>
              <a:ext uri="{FF2B5EF4-FFF2-40B4-BE49-F238E27FC236}">
                <a16:creationId xmlns:a16="http://schemas.microsoft.com/office/drawing/2014/main" id="{2416858C-0F26-455B-95EA-CC105E6139FE}"/>
              </a:ext>
            </a:extLst>
          </p:cNvPr>
          <p:cNvPicPr>
            <a:picLocks noGrp="1" noChangeAspect="1"/>
          </p:cNvPicPr>
          <p:nvPr>
            <p:ph sz="quarter" idx="14"/>
          </p:nvPr>
        </p:nvPicPr>
        <p:blipFill>
          <a:blip r:embed="rId4"/>
          <a:stretch>
            <a:fillRect/>
          </a:stretch>
        </p:blipFill>
        <p:spPr>
          <a:xfrm>
            <a:off x="519487" y="1527666"/>
            <a:ext cx="2957116" cy="682412"/>
          </a:xfrm>
          <a:prstGeom prst="rect">
            <a:avLst/>
          </a:prstGeom>
        </p:spPr>
      </p:pic>
      <p:sp>
        <p:nvSpPr>
          <p:cNvPr id="5" name="Content Placeholder 4">
            <a:extLst>
              <a:ext uri="{FF2B5EF4-FFF2-40B4-BE49-F238E27FC236}">
                <a16:creationId xmlns:a16="http://schemas.microsoft.com/office/drawing/2014/main" id="{55AC1FE0-BF83-4B83-B6AE-68A58D146553}"/>
              </a:ext>
            </a:extLst>
          </p:cNvPr>
          <p:cNvSpPr>
            <a:spLocks noGrp="1"/>
          </p:cNvSpPr>
          <p:nvPr>
            <p:ph sz="quarter" idx="15"/>
          </p:nvPr>
        </p:nvSpPr>
        <p:spPr>
          <a:xfrm>
            <a:off x="457200" y="2341585"/>
            <a:ext cx="8067368" cy="1360259"/>
          </a:xfrm>
        </p:spPr>
        <p:txBody>
          <a:bodyPr/>
          <a:lstStyle/>
          <a:p>
            <a:pPr marL="432" indent="0">
              <a:buNone/>
            </a:pPr>
            <a:r>
              <a:rPr lang="en-IN" sz="2400" dirty="0"/>
              <a:t>In </a:t>
            </a:r>
            <a:r>
              <a:rPr lang="en-IN" sz="2400" b="1" dirty="0"/>
              <a:t>acid hydrolysis</a:t>
            </a:r>
            <a:r>
              <a:rPr lang="en-IN" sz="2400" dirty="0"/>
              <a:t>,</a:t>
            </a:r>
          </a:p>
          <a:p>
            <a:r>
              <a:rPr lang="en-IN" sz="2400" dirty="0"/>
              <a:t>an ester reacts with water to produce a carboxylic acid and an alcohol</a:t>
            </a:r>
          </a:p>
        </p:txBody>
      </p:sp>
      <p:sp>
        <p:nvSpPr>
          <p:cNvPr id="3" name="Content Placeholder 2">
            <a:extLst>
              <a:ext uri="{FF2B5EF4-FFF2-40B4-BE49-F238E27FC236}">
                <a16:creationId xmlns:a16="http://schemas.microsoft.com/office/drawing/2014/main" id="{A832647F-A146-40F1-ACEA-02525E0996E5}"/>
              </a:ext>
            </a:extLst>
          </p:cNvPr>
          <p:cNvSpPr>
            <a:spLocks noGrp="1"/>
          </p:cNvSpPr>
          <p:nvPr>
            <p:ph sz="quarter" idx="16"/>
          </p:nvPr>
        </p:nvSpPr>
        <p:spPr>
          <a:xfrm>
            <a:off x="457200" y="3763938"/>
            <a:ext cx="4468761" cy="413921"/>
          </a:xfrm>
        </p:spPr>
        <p:txBody>
          <a:bodyPr/>
          <a:lstStyle/>
          <a:p>
            <a:r>
              <a:rPr lang="en-IN" sz="2400" dirty="0"/>
              <a:t>a water molecule provides the</a:t>
            </a:r>
          </a:p>
        </p:txBody>
      </p:sp>
      <p:graphicFrame>
        <p:nvGraphicFramePr>
          <p:cNvPr id="18" name="Object 17" descr="Single bond, O H.">
            <a:extLst>
              <a:ext uri="{FF2B5EF4-FFF2-40B4-BE49-F238E27FC236}">
                <a16:creationId xmlns:a16="http://schemas.microsoft.com/office/drawing/2014/main" id="{F55D202B-CE9C-429F-B5E1-B25776C2F96F}"/>
              </a:ext>
            </a:extLst>
          </p:cNvPr>
          <p:cNvGraphicFramePr>
            <a:graphicFrameLocks noChangeAspect="1"/>
          </p:cNvGraphicFramePr>
          <p:nvPr>
            <p:extLst/>
          </p:nvPr>
        </p:nvGraphicFramePr>
        <p:xfrm>
          <a:off x="5022647" y="3807710"/>
          <a:ext cx="812800" cy="292100"/>
        </p:xfrm>
        <a:graphic>
          <a:graphicData uri="http://schemas.openxmlformats.org/presentationml/2006/ole">
            <mc:AlternateContent xmlns:mc="http://schemas.openxmlformats.org/markup-compatibility/2006">
              <mc:Choice xmlns:v="urn:schemas-microsoft-com:vml" Requires="v">
                <p:oleObj spid="_x0000_s10243" name="Equation" r:id="rId5" imgW="812520" imgH="291960" progId="Equation.DSMT4">
                  <p:embed/>
                </p:oleObj>
              </mc:Choice>
              <mc:Fallback>
                <p:oleObj name="Equation" r:id="rId5" imgW="812520" imgH="291960" progId="Equation.DSMT4">
                  <p:embed/>
                  <p:pic>
                    <p:nvPicPr>
                      <p:cNvPr id="18" name="Object 17" descr="Single bond, O H.">
                        <a:extLst>
                          <a:ext uri="{FF2B5EF4-FFF2-40B4-BE49-F238E27FC236}">
                            <a16:creationId xmlns:a16="http://schemas.microsoft.com/office/drawing/2014/main" id="{F55D202B-CE9C-429F-B5E1-B25776C2F96F}"/>
                          </a:ext>
                        </a:extLst>
                      </p:cNvPr>
                      <p:cNvPicPr/>
                      <p:nvPr/>
                    </p:nvPicPr>
                    <p:blipFill>
                      <a:blip r:embed="rId6"/>
                      <a:stretch>
                        <a:fillRect/>
                      </a:stretch>
                    </p:blipFill>
                    <p:spPr>
                      <a:xfrm>
                        <a:off x="5022647" y="3807710"/>
                        <a:ext cx="812800" cy="2921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E4E8EF86-570B-4C29-8C7F-4A1E438F65A7}"/>
              </a:ext>
            </a:extLst>
          </p:cNvPr>
          <p:cNvSpPr>
            <a:spLocks noGrp="1"/>
          </p:cNvSpPr>
          <p:nvPr>
            <p:ph sz="quarter" idx="17"/>
          </p:nvPr>
        </p:nvSpPr>
        <p:spPr>
          <a:xfrm>
            <a:off x="5985818" y="3756037"/>
            <a:ext cx="2877457" cy="423215"/>
          </a:xfrm>
        </p:spPr>
        <p:txBody>
          <a:bodyPr/>
          <a:lstStyle/>
          <a:p>
            <a:pPr marL="432" indent="0">
              <a:buNone/>
            </a:pPr>
            <a:r>
              <a:rPr lang="en-IN" sz="2400" dirty="0"/>
              <a:t>group to convert the</a:t>
            </a:r>
          </a:p>
        </p:txBody>
      </p:sp>
      <p:sp>
        <p:nvSpPr>
          <p:cNvPr id="7" name="Content Placeholder 6">
            <a:extLst>
              <a:ext uri="{FF2B5EF4-FFF2-40B4-BE49-F238E27FC236}">
                <a16:creationId xmlns:a16="http://schemas.microsoft.com/office/drawing/2014/main" id="{6535E1FE-320A-4FEE-8666-E802CBBCC6F0}"/>
              </a:ext>
            </a:extLst>
          </p:cNvPr>
          <p:cNvSpPr>
            <a:spLocks noGrp="1"/>
          </p:cNvSpPr>
          <p:nvPr>
            <p:ph sz="quarter" idx="18"/>
          </p:nvPr>
        </p:nvSpPr>
        <p:spPr>
          <a:xfrm>
            <a:off x="459728" y="4237986"/>
            <a:ext cx="8359807" cy="968195"/>
          </a:xfrm>
        </p:spPr>
        <p:txBody>
          <a:bodyPr/>
          <a:lstStyle/>
          <a:p>
            <a:pPr marL="255600" indent="0">
              <a:buNone/>
            </a:pPr>
            <a:r>
              <a:rPr lang="en-IN" sz="2400" dirty="0"/>
              <a:t>carbonyl group of the ester to a carboxyl group</a:t>
            </a:r>
          </a:p>
          <a:p>
            <a:r>
              <a:rPr lang="en-IN" sz="2400" dirty="0"/>
              <a:t>an acid catalyst and heat are required</a:t>
            </a:r>
          </a:p>
        </p:txBody>
      </p:sp>
      <p:pic>
        <p:nvPicPr>
          <p:cNvPr id="19" name="Content Placeholder 18" descr="Methyl ethanoate, or methyl acetate + water, with heat in the presence of acid, are in equilibrium with ethanoic acid, or acetic acid + methanol, or methyl alcohol. For long description in Notes pane, press F6.">
            <a:extLst>
              <a:ext uri="{FF2B5EF4-FFF2-40B4-BE49-F238E27FC236}">
                <a16:creationId xmlns:a16="http://schemas.microsoft.com/office/drawing/2014/main" id="{B927C5DD-A96C-4621-9141-72856BF8B96C}"/>
              </a:ext>
            </a:extLst>
          </p:cNvPr>
          <p:cNvPicPr>
            <a:picLocks noGrp="1" noChangeAspect="1"/>
          </p:cNvPicPr>
          <p:nvPr>
            <p:ph sz="quarter" idx="19"/>
          </p:nvPr>
        </p:nvPicPr>
        <p:blipFill>
          <a:blip r:embed="rId7"/>
          <a:stretch>
            <a:fillRect/>
          </a:stretch>
        </p:blipFill>
        <p:spPr>
          <a:xfrm>
            <a:off x="1358894" y="5278788"/>
            <a:ext cx="6561474" cy="1133543"/>
          </a:xfrm>
          <a:prstGeom prst="rect">
            <a:avLst/>
          </a:prstGeom>
        </p:spPr>
      </p:pic>
    </p:spTree>
    <p:extLst>
      <p:ext uri="{BB962C8B-B14F-4D97-AF65-F5344CB8AC3E}">
        <p14:creationId xmlns:p14="http://schemas.microsoft.com/office/powerpoint/2010/main" val="1845962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2499-8B48-4345-A4FB-C2D3BB87CECC}"/>
              </a:ext>
            </a:extLst>
          </p:cNvPr>
          <p:cNvSpPr>
            <a:spLocks noGrp="1"/>
          </p:cNvSpPr>
          <p:nvPr>
            <p:ph type="title"/>
          </p:nvPr>
        </p:nvSpPr>
        <p:spPr/>
        <p:txBody>
          <a:bodyPr/>
          <a:lstStyle/>
          <a:p>
            <a:r>
              <a:rPr lang="en-IN" dirty="0"/>
              <a:t>Base Hydrolysis (Saponification)</a:t>
            </a:r>
          </a:p>
        </p:txBody>
      </p:sp>
      <p:sp>
        <p:nvSpPr>
          <p:cNvPr id="3" name="Content Placeholder 2">
            <a:extLst>
              <a:ext uri="{FF2B5EF4-FFF2-40B4-BE49-F238E27FC236}">
                <a16:creationId xmlns:a16="http://schemas.microsoft.com/office/drawing/2014/main" id="{16F728FD-3675-47E5-83D5-DFAAD5F15575}"/>
              </a:ext>
            </a:extLst>
          </p:cNvPr>
          <p:cNvSpPr>
            <a:spLocks noGrp="1"/>
          </p:cNvSpPr>
          <p:nvPr>
            <p:ph sz="quarter" idx="13"/>
          </p:nvPr>
        </p:nvSpPr>
        <p:spPr>
          <a:xfrm>
            <a:off x="457200" y="1556327"/>
            <a:ext cx="8229600" cy="1924292"/>
          </a:xfrm>
        </p:spPr>
        <p:txBody>
          <a:bodyPr/>
          <a:lstStyle/>
          <a:p>
            <a:pPr marL="432" indent="0">
              <a:buNone/>
            </a:pPr>
            <a:r>
              <a:rPr lang="en-IN" sz="2400" b="1" dirty="0"/>
              <a:t>Base hydrolysis,</a:t>
            </a:r>
            <a:r>
              <a:rPr lang="en-IN" sz="2400" dirty="0"/>
              <a:t> or </a:t>
            </a:r>
            <a:r>
              <a:rPr lang="en-IN" sz="2400" b="1" dirty="0"/>
              <a:t>saponification,</a:t>
            </a:r>
          </a:p>
          <a:p>
            <a:r>
              <a:rPr lang="en-IN" sz="2400" dirty="0"/>
              <a:t>is the reaction of an ester with a strong base in the presence of heat</a:t>
            </a:r>
          </a:p>
          <a:p>
            <a:r>
              <a:rPr lang="en-IN" sz="2400" dirty="0"/>
              <a:t>produces the salt of the carboxylic acid and an alcohol</a:t>
            </a:r>
          </a:p>
        </p:txBody>
      </p:sp>
      <p:pic>
        <p:nvPicPr>
          <p:cNvPr id="5" name="Content Placeholder 4" descr="A sample reaction is as follows. For long description in Notes pane, press F6.">
            <a:extLst>
              <a:ext uri="{FF2B5EF4-FFF2-40B4-BE49-F238E27FC236}">
                <a16:creationId xmlns:a16="http://schemas.microsoft.com/office/drawing/2014/main" id="{259F877A-3414-49E4-93CF-91361EA7E605}"/>
              </a:ext>
            </a:extLst>
          </p:cNvPr>
          <p:cNvPicPr>
            <a:picLocks noGrp="1" noChangeAspect="1"/>
          </p:cNvPicPr>
          <p:nvPr>
            <p:ph sz="quarter" idx="14"/>
          </p:nvPr>
        </p:nvPicPr>
        <p:blipFill>
          <a:blip r:embed="rId3"/>
          <a:stretch>
            <a:fillRect/>
          </a:stretch>
        </p:blipFill>
        <p:spPr>
          <a:xfrm>
            <a:off x="457200" y="3997677"/>
            <a:ext cx="8229600" cy="1493084"/>
          </a:xfrm>
          <a:prstGeom prst="rect">
            <a:avLst/>
          </a:prstGeom>
        </p:spPr>
      </p:pic>
    </p:spTree>
    <p:extLst>
      <p:ext uri="{BB962C8B-B14F-4D97-AF65-F5344CB8AC3E}">
        <p14:creationId xmlns:p14="http://schemas.microsoft.com/office/powerpoint/2010/main" val="1363290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99EA-EE6B-43B7-8B19-37ED23E69CF7}"/>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C8BF5999-987E-4189-848E-7978E3DF9AE6}"/>
              </a:ext>
            </a:extLst>
          </p:cNvPr>
          <p:cNvSpPr>
            <a:spLocks noGrp="1"/>
          </p:cNvSpPr>
          <p:nvPr>
            <p:ph sz="quarter" idx="14"/>
          </p:nvPr>
        </p:nvSpPr>
        <p:spPr>
          <a:xfrm>
            <a:off x="457200" y="1547754"/>
            <a:ext cx="8185355" cy="811987"/>
          </a:xfrm>
        </p:spPr>
        <p:txBody>
          <a:bodyPr/>
          <a:lstStyle/>
          <a:p>
            <a:pPr marL="432" indent="0">
              <a:buNone/>
            </a:pPr>
            <a:r>
              <a:rPr lang="en-IN" sz="2400" dirty="0"/>
              <a:t>Write the balanced chemical equation when methyl acetate reacts with</a:t>
            </a:r>
          </a:p>
        </p:txBody>
      </p:sp>
      <p:sp>
        <p:nvSpPr>
          <p:cNvPr id="5" name="Content Placeholder 4">
            <a:extLst>
              <a:ext uri="{FF2B5EF4-FFF2-40B4-BE49-F238E27FC236}">
                <a16:creationId xmlns:a16="http://schemas.microsoft.com/office/drawing/2014/main" id="{55AC1FE0-BF83-4B83-B6AE-68A58D146553}"/>
              </a:ext>
            </a:extLst>
          </p:cNvPr>
          <p:cNvSpPr>
            <a:spLocks noGrp="1"/>
          </p:cNvSpPr>
          <p:nvPr>
            <p:ph sz="quarter" idx="15"/>
          </p:nvPr>
        </p:nvSpPr>
        <p:spPr>
          <a:xfrm>
            <a:off x="457200" y="2415325"/>
            <a:ext cx="4955458" cy="445859"/>
          </a:xfrm>
        </p:spPr>
        <p:txBody>
          <a:bodyPr/>
          <a:lstStyle/>
          <a:p>
            <a:pPr marL="432" indent="0">
              <a:buNone/>
            </a:pPr>
            <a:r>
              <a:rPr lang="en-IN" sz="2400" dirty="0">
                <a:solidFill>
                  <a:schemeClr val="tx2"/>
                </a:solidFill>
              </a:rPr>
              <a:t>A. </a:t>
            </a:r>
            <a:r>
              <a:rPr lang="en-IN" sz="2400" dirty="0"/>
              <a:t>water, heat, and an acid catalyst</a:t>
            </a:r>
          </a:p>
        </p:txBody>
      </p:sp>
      <p:sp>
        <p:nvSpPr>
          <p:cNvPr id="6" name="Content Placeholder 5">
            <a:extLst>
              <a:ext uri="{FF2B5EF4-FFF2-40B4-BE49-F238E27FC236}">
                <a16:creationId xmlns:a16="http://schemas.microsoft.com/office/drawing/2014/main" id="{E4E8EF86-570B-4C29-8C7F-4A1E438F65A7}"/>
              </a:ext>
            </a:extLst>
          </p:cNvPr>
          <p:cNvSpPr>
            <a:spLocks noGrp="1"/>
          </p:cNvSpPr>
          <p:nvPr>
            <p:ph sz="quarter" idx="17"/>
          </p:nvPr>
        </p:nvSpPr>
        <p:spPr>
          <a:xfrm>
            <a:off x="454673" y="4735434"/>
            <a:ext cx="2023056" cy="441250"/>
          </a:xfrm>
        </p:spPr>
        <p:txBody>
          <a:bodyPr/>
          <a:lstStyle/>
          <a:p>
            <a:pPr marL="432" indent="0">
              <a:buNone/>
            </a:pPr>
            <a:r>
              <a:rPr lang="en-IN" sz="2400" dirty="0">
                <a:solidFill>
                  <a:schemeClr val="tx2"/>
                </a:solidFill>
              </a:rPr>
              <a:t>B. </a:t>
            </a:r>
            <a:r>
              <a:rPr lang="en-IN" sz="2400" dirty="0"/>
              <a:t>K</a:t>
            </a:r>
            <a:r>
              <a:rPr lang="en-IN" sz="100" dirty="0"/>
              <a:t> </a:t>
            </a:r>
            <a:r>
              <a:rPr lang="en-IN" sz="2400" dirty="0"/>
              <a:t>O</a:t>
            </a:r>
            <a:r>
              <a:rPr lang="en-IN" sz="100" dirty="0"/>
              <a:t> </a:t>
            </a:r>
            <a:r>
              <a:rPr lang="en-IN" sz="2400" dirty="0"/>
              <a:t>H, heat</a:t>
            </a:r>
          </a:p>
        </p:txBody>
      </p:sp>
    </p:spTree>
    <p:extLst>
      <p:ext uri="{BB962C8B-B14F-4D97-AF65-F5344CB8AC3E}">
        <p14:creationId xmlns:p14="http://schemas.microsoft.com/office/powerpoint/2010/main" val="31318359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99EA-EE6B-43B7-8B19-37ED23E69CF7}"/>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C8BF5999-987E-4189-848E-7978E3DF9AE6}"/>
              </a:ext>
            </a:extLst>
          </p:cNvPr>
          <p:cNvSpPr>
            <a:spLocks noGrp="1"/>
          </p:cNvSpPr>
          <p:nvPr>
            <p:ph sz="quarter" idx="14"/>
          </p:nvPr>
        </p:nvSpPr>
        <p:spPr>
          <a:xfrm>
            <a:off x="457200" y="1547754"/>
            <a:ext cx="8185355" cy="811987"/>
          </a:xfrm>
        </p:spPr>
        <p:txBody>
          <a:bodyPr/>
          <a:lstStyle/>
          <a:p>
            <a:pPr marL="432" indent="0">
              <a:buNone/>
            </a:pPr>
            <a:r>
              <a:rPr lang="en-IN" sz="2400" dirty="0"/>
              <a:t>Write the balanced chemical equation when methyl acetate reacts with</a:t>
            </a:r>
          </a:p>
        </p:txBody>
      </p:sp>
      <p:sp>
        <p:nvSpPr>
          <p:cNvPr id="5" name="Content Placeholder 4">
            <a:extLst>
              <a:ext uri="{FF2B5EF4-FFF2-40B4-BE49-F238E27FC236}">
                <a16:creationId xmlns:a16="http://schemas.microsoft.com/office/drawing/2014/main" id="{55AC1FE0-BF83-4B83-B6AE-68A58D146553}"/>
              </a:ext>
            </a:extLst>
          </p:cNvPr>
          <p:cNvSpPr>
            <a:spLocks noGrp="1"/>
          </p:cNvSpPr>
          <p:nvPr>
            <p:ph sz="quarter" idx="15"/>
          </p:nvPr>
        </p:nvSpPr>
        <p:spPr>
          <a:xfrm>
            <a:off x="457200" y="2415325"/>
            <a:ext cx="4955458" cy="445859"/>
          </a:xfrm>
        </p:spPr>
        <p:txBody>
          <a:bodyPr/>
          <a:lstStyle/>
          <a:p>
            <a:pPr marL="432" indent="0">
              <a:buNone/>
            </a:pPr>
            <a:r>
              <a:rPr lang="en-IN" sz="2400" dirty="0">
                <a:solidFill>
                  <a:schemeClr val="tx2"/>
                </a:solidFill>
              </a:rPr>
              <a:t>A. </a:t>
            </a:r>
            <a:r>
              <a:rPr lang="en-IN" sz="2400" dirty="0"/>
              <a:t>water, heat, and an acid catalyst</a:t>
            </a:r>
          </a:p>
        </p:txBody>
      </p:sp>
      <p:pic>
        <p:nvPicPr>
          <p:cNvPr id="17" name="Content Placeholder 16" descr="C H 3, single bond, C, single bond, O, single bond, C H 3. The second C is double bonded to O above. For long description in Notes pane, press F6.&#10;">
            <a:extLst>
              <a:ext uri="{FF2B5EF4-FFF2-40B4-BE49-F238E27FC236}">
                <a16:creationId xmlns:a16="http://schemas.microsoft.com/office/drawing/2014/main" id="{0A3FB289-374C-41CA-A92F-CA8543644960}"/>
              </a:ext>
            </a:extLst>
          </p:cNvPr>
          <p:cNvPicPr>
            <a:picLocks noGrp="1" noChangeAspect="1"/>
          </p:cNvPicPr>
          <p:nvPr>
            <p:ph sz="quarter" idx="16"/>
          </p:nvPr>
        </p:nvPicPr>
        <p:blipFill>
          <a:blip r:embed="rId3"/>
          <a:stretch>
            <a:fillRect/>
          </a:stretch>
        </p:blipFill>
        <p:spPr>
          <a:xfrm>
            <a:off x="2111681" y="2954602"/>
            <a:ext cx="4920638" cy="1371587"/>
          </a:xfrm>
          <a:prstGeom prst="rect">
            <a:avLst/>
          </a:prstGeom>
        </p:spPr>
      </p:pic>
      <p:sp>
        <p:nvSpPr>
          <p:cNvPr id="6" name="Content Placeholder 5">
            <a:extLst>
              <a:ext uri="{FF2B5EF4-FFF2-40B4-BE49-F238E27FC236}">
                <a16:creationId xmlns:a16="http://schemas.microsoft.com/office/drawing/2014/main" id="{E4E8EF86-570B-4C29-8C7F-4A1E438F65A7}"/>
              </a:ext>
            </a:extLst>
          </p:cNvPr>
          <p:cNvSpPr>
            <a:spLocks noGrp="1"/>
          </p:cNvSpPr>
          <p:nvPr>
            <p:ph sz="quarter" idx="17"/>
          </p:nvPr>
        </p:nvSpPr>
        <p:spPr>
          <a:xfrm>
            <a:off x="454673" y="4735434"/>
            <a:ext cx="2023056" cy="441250"/>
          </a:xfrm>
        </p:spPr>
        <p:txBody>
          <a:bodyPr/>
          <a:lstStyle/>
          <a:p>
            <a:pPr marL="432" indent="0">
              <a:buNone/>
            </a:pPr>
            <a:r>
              <a:rPr lang="en-IN" sz="2400" dirty="0">
                <a:solidFill>
                  <a:schemeClr val="tx2"/>
                </a:solidFill>
              </a:rPr>
              <a:t>B. </a:t>
            </a:r>
            <a:r>
              <a:rPr lang="en-IN" sz="2400" dirty="0"/>
              <a:t>K</a:t>
            </a:r>
            <a:r>
              <a:rPr lang="en-IN" sz="100" dirty="0"/>
              <a:t> </a:t>
            </a:r>
            <a:r>
              <a:rPr lang="en-IN" sz="2400" dirty="0"/>
              <a:t>O</a:t>
            </a:r>
            <a:r>
              <a:rPr lang="en-IN" sz="100" dirty="0"/>
              <a:t> </a:t>
            </a:r>
            <a:r>
              <a:rPr lang="en-IN" sz="2400" dirty="0"/>
              <a:t>H, heat</a:t>
            </a:r>
          </a:p>
        </p:txBody>
      </p:sp>
      <p:pic>
        <p:nvPicPr>
          <p:cNvPr id="18" name="Content Placeholder 17" descr="C H 3, single bond, C, single bond, O, single bond, C H 3. The second C is double bonded to O above. For long description in Notes pane, press F6.&#10;">
            <a:extLst>
              <a:ext uri="{FF2B5EF4-FFF2-40B4-BE49-F238E27FC236}">
                <a16:creationId xmlns:a16="http://schemas.microsoft.com/office/drawing/2014/main" id="{A33A1703-E851-4508-ADC4-EA96108C0968}"/>
              </a:ext>
            </a:extLst>
          </p:cNvPr>
          <p:cNvPicPr>
            <a:picLocks noGrp="1" noChangeAspect="1"/>
          </p:cNvPicPr>
          <p:nvPr>
            <p:ph sz="quarter" idx="18"/>
          </p:nvPr>
        </p:nvPicPr>
        <p:blipFill>
          <a:blip r:embed="rId4"/>
          <a:stretch>
            <a:fillRect/>
          </a:stretch>
        </p:blipFill>
        <p:spPr>
          <a:xfrm>
            <a:off x="2575051" y="5176684"/>
            <a:ext cx="4337156" cy="1173316"/>
          </a:xfrm>
          <a:prstGeom prst="rect">
            <a:avLst/>
          </a:prstGeom>
        </p:spPr>
      </p:pic>
    </p:spTree>
    <p:extLst>
      <p:ext uri="{BB962C8B-B14F-4D97-AF65-F5344CB8AC3E}">
        <p14:creationId xmlns:p14="http://schemas.microsoft.com/office/powerpoint/2010/main" val="78993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dirty="0"/>
              <a:t>14.5 Amines</a:t>
            </a:r>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8" y="1556835"/>
            <a:ext cx="8227072" cy="788158"/>
          </a:xfrm>
        </p:spPr>
        <p:txBody>
          <a:bodyPr/>
          <a:lstStyle/>
          <a:p>
            <a:pPr marL="432" indent="0">
              <a:buNone/>
            </a:pPr>
            <a:r>
              <a:rPr lang="en-IN" sz="2400" dirty="0"/>
              <a:t>Indigo used in blue dyes can be obtained from topical plants such as </a:t>
            </a:r>
            <a:r>
              <a:rPr lang="en-IN" sz="2400" b="1" dirty="0" err="1"/>
              <a:t>Indigofera</a:t>
            </a:r>
            <a:r>
              <a:rPr lang="en-IN" sz="2400" b="1" dirty="0"/>
              <a:t> </a:t>
            </a:r>
            <a:r>
              <a:rPr lang="en-IN" sz="2400" b="1" dirty="0" err="1"/>
              <a:t>tinctoria</a:t>
            </a:r>
            <a:r>
              <a:rPr lang="en-IN" sz="2400" dirty="0"/>
              <a:t>.</a:t>
            </a:r>
          </a:p>
        </p:txBody>
      </p:sp>
      <p:pic>
        <p:nvPicPr>
          <p:cNvPr id="23" name="Content Placeholder 22" descr="The line angle formula of indigo shows two ring structure halves connected together with a double bond. For long description in Notes pane, press F6.">
            <a:extLst>
              <a:ext uri="{FF2B5EF4-FFF2-40B4-BE49-F238E27FC236}">
                <a16:creationId xmlns:a16="http://schemas.microsoft.com/office/drawing/2014/main" id="{C58A46F2-10A2-4190-9F18-DF8EA73EDC9B}"/>
              </a:ext>
            </a:extLst>
          </p:cNvPr>
          <p:cNvPicPr>
            <a:picLocks noGrp="1" noChangeAspect="1"/>
          </p:cNvPicPr>
          <p:nvPr>
            <p:ph sz="quarter" idx="15"/>
          </p:nvPr>
        </p:nvPicPr>
        <p:blipFill>
          <a:blip r:embed="rId3"/>
          <a:stretch>
            <a:fillRect/>
          </a:stretch>
        </p:blipFill>
        <p:spPr>
          <a:xfrm>
            <a:off x="534398" y="2568649"/>
            <a:ext cx="8075202" cy="1897676"/>
          </a:xfrm>
          <a:prstGeom prst="rect">
            <a:avLst/>
          </a:prstGeom>
        </p:spPr>
      </p:pic>
      <p:sp>
        <p:nvSpPr>
          <p:cNvPr id="3" name="Content Placeholder 2">
            <a:extLst>
              <a:ext uri="{FF2B5EF4-FFF2-40B4-BE49-F238E27FC236}">
                <a16:creationId xmlns:a16="http://schemas.microsoft.com/office/drawing/2014/main" id="{1AD4D850-7879-4E3D-B387-C40069F8AB71}"/>
              </a:ext>
            </a:extLst>
          </p:cNvPr>
          <p:cNvSpPr>
            <a:spLocks noGrp="1"/>
          </p:cNvSpPr>
          <p:nvPr>
            <p:ph sz="quarter" idx="16"/>
          </p:nvPr>
        </p:nvSpPr>
        <p:spPr>
          <a:xfrm>
            <a:off x="457200" y="4726650"/>
            <a:ext cx="7993626" cy="1511915"/>
          </a:xfrm>
        </p:spPr>
        <p:txBody>
          <a:bodyPr/>
          <a:lstStyle/>
          <a:p>
            <a:pPr marL="432" indent="0">
              <a:buNone/>
            </a:pPr>
            <a:r>
              <a:rPr lang="en-IN" sz="2400" b="1" dirty="0"/>
              <a:t>Learning Goal</a:t>
            </a:r>
            <a:r>
              <a:rPr lang="en-IN" sz="2400" dirty="0"/>
              <a:t> Write the common names for amines; draw the condensed structural or line-angle formulas when given their names. Describe the solubility, dissociation, and neutralization of amines in water.</a:t>
            </a:r>
          </a:p>
        </p:txBody>
      </p:sp>
    </p:spTree>
    <p:extLst>
      <p:ext uri="{BB962C8B-B14F-4D97-AF65-F5344CB8AC3E}">
        <p14:creationId xmlns:p14="http://schemas.microsoft.com/office/powerpoint/2010/main" val="3275522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dirty="0"/>
              <a:t>Amines</a:t>
            </a:r>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9" y="1556835"/>
            <a:ext cx="1295330" cy="419448"/>
          </a:xfrm>
        </p:spPr>
        <p:txBody>
          <a:bodyPr/>
          <a:lstStyle/>
          <a:p>
            <a:pPr marL="432" indent="0">
              <a:buNone/>
            </a:pPr>
            <a:r>
              <a:rPr lang="en-IN" sz="2400" b="1" dirty="0"/>
              <a:t>Amines</a:t>
            </a:r>
            <a:endParaRPr lang="en-IN" sz="2400" dirty="0"/>
          </a:p>
        </p:txBody>
      </p:sp>
      <p:sp>
        <p:nvSpPr>
          <p:cNvPr id="5" name="Content Placeholder 4">
            <a:extLst>
              <a:ext uri="{FF2B5EF4-FFF2-40B4-BE49-F238E27FC236}">
                <a16:creationId xmlns:a16="http://schemas.microsoft.com/office/drawing/2014/main" id="{EDA69069-3DBA-475A-8AA6-0626906254EE}"/>
              </a:ext>
            </a:extLst>
          </p:cNvPr>
          <p:cNvSpPr>
            <a:spLocks noGrp="1"/>
          </p:cNvSpPr>
          <p:nvPr>
            <p:ph sz="quarter" idx="15"/>
          </p:nvPr>
        </p:nvSpPr>
        <p:spPr>
          <a:xfrm>
            <a:off x="459727" y="2099833"/>
            <a:ext cx="4141769" cy="422140"/>
          </a:xfrm>
        </p:spPr>
        <p:txBody>
          <a:bodyPr/>
          <a:lstStyle/>
          <a:p>
            <a:r>
              <a:rPr lang="en-IN" sz="2400" dirty="0"/>
              <a:t>are derivatives of ammonia,</a:t>
            </a:r>
          </a:p>
        </p:txBody>
      </p:sp>
      <p:graphicFrame>
        <p:nvGraphicFramePr>
          <p:cNvPr id="23" name="Object 22" descr="N H sub 3">
            <a:extLst>
              <a:ext uri="{FF2B5EF4-FFF2-40B4-BE49-F238E27FC236}">
                <a16:creationId xmlns:a16="http://schemas.microsoft.com/office/drawing/2014/main" id="{41AD769A-1620-4D0B-8EA4-5BBFE145EBA5}"/>
              </a:ext>
            </a:extLst>
          </p:cNvPr>
          <p:cNvGraphicFramePr>
            <a:graphicFrameLocks noChangeAspect="1"/>
          </p:cNvGraphicFramePr>
          <p:nvPr>
            <p:extLst/>
          </p:nvPr>
        </p:nvGraphicFramePr>
        <p:xfrm>
          <a:off x="4704732" y="2140309"/>
          <a:ext cx="558800" cy="330200"/>
        </p:xfrm>
        <a:graphic>
          <a:graphicData uri="http://schemas.openxmlformats.org/presentationml/2006/ole">
            <mc:AlternateContent xmlns:mc="http://schemas.openxmlformats.org/markup-compatibility/2006">
              <mc:Choice xmlns:v="urn:schemas-microsoft-com:vml" Requires="v">
                <p:oleObj spid="_x0000_s11267" name="Equation" r:id="rId3" imgW="558720" imgH="330120" progId="Equation.DSMT4">
                  <p:embed/>
                </p:oleObj>
              </mc:Choice>
              <mc:Fallback>
                <p:oleObj name="Equation" r:id="rId3" imgW="558720" imgH="330120" progId="Equation.DSMT4">
                  <p:embed/>
                  <p:pic>
                    <p:nvPicPr>
                      <p:cNvPr id="23" name="Object 22" descr="N H sub 3">
                        <a:extLst>
                          <a:ext uri="{FF2B5EF4-FFF2-40B4-BE49-F238E27FC236}">
                            <a16:creationId xmlns:a16="http://schemas.microsoft.com/office/drawing/2014/main" id="{41AD769A-1620-4D0B-8EA4-5BBFE145EBA5}"/>
                          </a:ext>
                        </a:extLst>
                      </p:cNvPr>
                      <p:cNvPicPr/>
                      <p:nvPr/>
                    </p:nvPicPr>
                    <p:blipFill>
                      <a:blip r:embed="rId4"/>
                      <a:stretch>
                        <a:fillRect/>
                      </a:stretch>
                    </p:blipFill>
                    <p:spPr>
                      <a:xfrm>
                        <a:off x="4704732" y="2140309"/>
                        <a:ext cx="558800" cy="3302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1AD4D850-7879-4E3D-B387-C40069F8AB71}"/>
              </a:ext>
            </a:extLst>
          </p:cNvPr>
          <p:cNvSpPr>
            <a:spLocks noGrp="1"/>
          </p:cNvSpPr>
          <p:nvPr>
            <p:ph sz="quarter" idx="16"/>
          </p:nvPr>
        </p:nvSpPr>
        <p:spPr>
          <a:xfrm>
            <a:off x="5427409" y="2101443"/>
            <a:ext cx="2934929" cy="405786"/>
          </a:xfrm>
        </p:spPr>
        <p:txBody>
          <a:bodyPr/>
          <a:lstStyle/>
          <a:p>
            <a:pPr marL="432" indent="0">
              <a:buNone/>
            </a:pPr>
            <a:r>
              <a:rPr lang="en-IN" sz="2400" dirty="0"/>
              <a:t>in which one or more</a:t>
            </a:r>
          </a:p>
        </p:txBody>
      </p:sp>
      <p:sp>
        <p:nvSpPr>
          <p:cNvPr id="6" name="Content Placeholder 5">
            <a:extLst>
              <a:ext uri="{FF2B5EF4-FFF2-40B4-BE49-F238E27FC236}">
                <a16:creationId xmlns:a16="http://schemas.microsoft.com/office/drawing/2014/main" id="{A21F88D1-47F2-4610-AFA0-1C7B1DA8E68F}"/>
              </a:ext>
            </a:extLst>
          </p:cNvPr>
          <p:cNvSpPr>
            <a:spLocks noGrp="1"/>
          </p:cNvSpPr>
          <p:nvPr>
            <p:ph sz="quarter" idx="17"/>
          </p:nvPr>
        </p:nvSpPr>
        <p:spPr>
          <a:xfrm>
            <a:off x="454025" y="2600740"/>
            <a:ext cx="8306517" cy="1056860"/>
          </a:xfrm>
        </p:spPr>
        <p:txBody>
          <a:bodyPr/>
          <a:lstStyle/>
          <a:p>
            <a:pPr marL="255600" indent="0">
              <a:buNone/>
            </a:pPr>
            <a:r>
              <a:rPr lang="en-IN" sz="2400" dirty="0"/>
              <a:t>hydrogen atoms are replaced with alkyl or aromatic groups</a:t>
            </a:r>
          </a:p>
          <a:p>
            <a:r>
              <a:rPr lang="en-IN" sz="2400" dirty="0"/>
              <a:t>contain N attached to one or more alkyl or aromatic groups</a:t>
            </a:r>
          </a:p>
        </p:txBody>
      </p:sp>
      <p:pic>
        <p:nvPicPr>
          <p:cNvPr id="24" name="Content Placeholder 23" descr="C H 3, single bond, C H 2, single bond, C H 2, single bond, N, single bond, C H 3. The N is single bonded to C H 3 below, and the N has 1 lone pair.">
            <a:extLst>
              <a:ext uri="{FF2B5EF4-FFF2-40B4-BE49-F238E27FC236}">
                <a16:creationId xmlns:a16="http://schemas.microsoft.com/office/drawing/2014/main" id="{F69274C9-BC9E-41FC-B0EB-A309510303AC}"/>
              </a:ext>
            </a:extLst>
          </p:cNvPr>
          <p:cNvPicPr>
            <a:picLocks noGrp="1" noChangeAspect="1"/>
          </p:cNvPicPr>
          <p:nvPr>
            <p:ph sz="quarter" idx="18"/>
          </p:nvPr>
        </p:nvPicPr>
        <p:blipFill>
          <a:blip r:embed="rId5"/>
          <a:stretch>
            <a:fillRect/>
          </a:stretch>
        </p:blipFill>
        <p:spPr>
          <a:xfrm>
            <a:off x="1158237" y="3824390"/>
            <a:ext cx="3236600" cy="799693"/>
          </a:xfrm>
          <a:prstGeom prst="rect">
            <a:avLst/>
          </a:prstGeom>
        </p:spPr>
      </p:pic>
      <p:pic>
        <p:nvPicPr>
          <p:cNvPr id="26" name="Content Placeholder 25" descr="H, single bond, N, single bond, C H 2, single bond, C H 3. The N is single bonded to C H 3 below, and the N has 1 lone pair.">
            <a:extLst>
              <a:ext uri="{FF2B5EF4-FFF2-40B4-BE49-F238E27FC236}">
                <a16:creationId xmlns:a16="http://schemas.microsoft.com/office/drawing/2014/main" id="{93AD4911-D40D-4663-A1A2-D58089B458C1}"/>
              </a:ext>
            </a:extLst>
          </p:cNvPr>
          <p:cNvPicPr>
            <a:picLocks noGrp="1" noChangeAspect="1"/>
          </p:cNvPicPr>
          <p:nvPr>
            <p:ph sz="quarter" idx="20"/>
          </p:nvPr>
        </p:nvPicPr>
        <p:blipFill>
          <a:blip r:embed="rId6"/>
          <a:stretch>
            <a:fillRect/>
          </a:stretch>
        </p:blipFill>
        <p:spPr>
          <a:xfrm>
            <a:off x="1301498" y="4966330"/>
            <a:ext cx="2458227" cy="860947"/>
          </a:xfrm>
          <a:prstGeom prst="rect">
            <a:avLst/>
          </a:prstGeom>
        </p:spPr>
      </p:pic>
      <p:pic>
        <p:nvPicPr>
          <p:cNvPr id="25" name="Content Placeholder 24" descr="H, single bond, N, single bond, H. The N is single bonded to a benzene below, and the N has 1 lone pair.">
            <a:extLst>
              <a:ext uri="{FF2B5EF4-FFF2-40B4-BE49-F238E27FC236}">
                <a16:creationId xmlns:a16="http://schemas.microsoft.com/office/drawing/2014/main" id="{C7979010-33B4-4148-B8B4-383866D9E215}"/>
              </a:ext>
            </a:extLst>
          </p:cNvPr>
          <p:cNvPicPr>
            <a:picLocks noGrp="1" noChangeAspect="1"/>
          </p:cNvPicPr>
          <p:nvPr>
            <p:ph sz="quarter" idx="19"/>
          </p:nvPr>
        </p:nvPicPr>
        <p:blipFill>
          <a:blip r:embed="rId7"/>
          <a:stretch>
            <a:fillRect/>
          </a:stretch>
        </p:blipFill>
        <p:spPr>
          <a:xfrm>
            <a:off x="6313699" y="3818912"/>
            <a:ext cx="1162349" cy="1304357"/>
          </a:xfrm>
          <a:prstGeom prst="rect">
            <a:avLst/>
          </a:prstGeom>
        </p:spPr>
      </p:pic>
    </p:spTree>
    <p:extLst>
      <p:ext uri="{BB962C8B-B14F-4D97-AF65-F5344CB8AC3E}">
        <p14:creationId xmlns:p14="http://schemas.microsoft.com/office/powerpoint/2010/main" val="4025808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dirty="0"/>
              <a:t>Classification of Amines </a:t>
            </a:r>
            <a:r>
              <a:rPr lang="en-IN" sz="2000" b="0" dirty="0"/>
              <a:t>(1 of 2)</a:t>
            </a:r>
            <a:endParaRPr lang="en-IN" dirty="0"/>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8" y="1542087"/>
            <a:ext cx="7725627" cy="419448"/>
          </a:xfrm>
        </p:spPr>
        <p:txBody>
          <a:bodyPr/>
          <a:lstStyle/>
          <a:p>
            <a:pPr marL="432" indent="0">
              <a:buNone/>
            </a:pPr>
            <a:r>
              <a:rPr lang="en-IN" sz="2400" dirty="0"/>
              <a:t>Amines are classified as primary, secondary, or tertiary:</a:t>
            </a:r>
          </a:p>
        </p:txBody>
      </p:sp>
      <p:sp>
        <p:nvSpPr>
          <p:cNvPr id="5" name="Content Placeholder 4">
            <a:extLst>
              <a:ext uri="{FF2B5EF4-FFF2-40B4-BE49-F238E27FC236}">
                <a16:creationId xmlns:a16="http://schemas.microsoft.com/office/drawing/2014/main" id="{EDA69069-3DBA-475A-8AA6-0626906254EE}"/>
              </a:ext>
            </a:extLst>
          </p:cNvPr>
          <p:cNvSpPr>
            <a:spLocks noGrp="1"/>
          </p:cNvSpPr>
          <p:nvPr>
            <p:ph sz="quarter" idx="15"/>
          </p:nvPr>
        </p:nvSpPr>
        <p:spPr>
          <a:xfrm>
            <a:off x="459728" y="2070337"/>
            <a:ext cx="1796775" cy="422140"/>
          </a:xfrm>
        </p:spPr>
        <p:txBody>
          <a:bodyPr/>
          <a:lstStyle/>
          <a:p>
            <a:r>
              <a:rPr lang="en-IN" sz="2400" dirty="0"/>
              <a:t>A </a:t>
            </a:r>
            <a:r>
              <a:rPr lang="en-IN" sz="2400" b="1" dirty="0"/>
              <a:t>primary</a:t>
            </a:r>
            <a:endParaRPr lang="en-IN" sz="2400" dirty="0"/>
          </a:p>
        </p:txBody>
      </p:sp>
      <p:graphicFrame>
        <p:nvGraphicFramePr>
          <p:cNvPr id="23" name="Object 22" descr="1 degree">
            <a:extLst>
              <a:ext uri="{FF2B5EF4-FFF2-40B4-BE49-F238E27FC236}">
                <a16:creationId xmlns:a16="http://schemas.microsoft.com/office/drawing/2014/main" id="{CC879B3B-FFED-4AED-8EC3-DA1FA4680F13}"/>
              </a:ext>
            </a:extLst>
          </p:cNvPr>
          <p:cNvGraphicFramePr>
            <a:graphicFrameLocks noChangeAspect="1"/>
          </p:cNvGraphicFramePr>
          <p:nvPr>
            <p:extLst/>
          </p:nvPr>
        </p:nvGraphicFramePr>
        <p:xfrm>
          <a:off x="2320928" y="2066362"/>
          <a:ext cx="488950" cy="419100"/>
        </p:xfrm>
        <a:graphic>
          <a:graphicData uri="http://schemas.openxmlformats.org/presentationml/2006/ole">
            <mc:AlternateContent xmlns:mc="http://schemas.openxmlformats.org/markup-compatibility/2006">
              <mc:Choice xmlns:v="urn:schemas-microsoft-com:vml" Requires="v">
                <p:oleObj spid="_x0000_s12293" name="Equation" r:id="rId4" imgW="444240" imgH="380880" progId="Equation.DSMT4">
                  <p:embed/>
                </p:oleObj>
              </mc:Choice>
              <mc:Fallback>
                <p:oleObj name="Equation" r:id="rId4" imgW="444240" imgH="380880" progId="Equation.DSMT4">
                  <p:embed/>
                  <p:pic>
                    <p:nvPicPr>
                      <p:cNvPr id="23" name="Object 22" descr="1 degree">
                        <a:extLst>
                          <a:ext uri="{FF2B5EF4-FFF2-40B4-BE49-F238E27FC236}">
                            <a16:creationId xmlns:a16="http://schemas.microsoft.com/office/drawing/2014/main" id="{CC879B3B-FFED-4AED-8EC3-DA1FA4680F13}"/>
                          </a:ext>
                        </a:extLst>
                      </p:cNvPr>
                      <p:cNvPicPr/>
                      <p:nvPr/>
                    </p:nvPicPr>
                    <p:blipFill>
                      <a:blip r:embed="rId5"/>
                      <a:stretch>
                        <a:fillRect/>
                      </a:stretch>
                    </p:blipFill>
                    <p:spPr>
                      <a:xfrm>
                        <a:off x="2320928" y="2066362"/>
                        <a:ext cx="488950" cy="4191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1AD4D850-7879-4E3D-B387-C40069F8AB71}"/>
              </a:ext>
            </a:extLst>
          </p:cNvPr>
          <p:cNvSpPr>
            <a:spLocks noGrp="1"/>
          </p:cNvSpPr>
          <p:nvPr>
            <p:ph sz="quarter" idx="16"/>
          </p:nvPr>
        </p:nvSpPr>
        <p:spPr>
          <a:xfrm>
            <a:off x="2905429" y="2071941"/>
            <a:ext cx="6002594" cy="420534"/>
          </a:xfrm>
        </p:spPr>
        <p:txBody>
          <a:bodyPr/>
          <a:lstStyle/>
          <a:p>
            <a:pPr marL="432" indent="0">
              <a:buNone/>
            </a:pPr>
            <a:r>
              <a:rPr lang="en-IN" sz="2400" dirty="0"/>
              <a:t>amine has one carbon group bonded to the</a:t>
            </a:r>
          </a:p>
        </p:txBody>
      </p:sp>
      <p:sp>
        <p:nvSpPr>
          <p:cNvPr id="6" name="Content Placeholder 5">
            <a:extLst>
              <a:ext uri="{FF2B5EF4-FFF2-40B4-BE49-F238E27FC236}">
                <a16:creationId xmlns:a16="http://schemas.microsoft.com/office/drawing/2014/main" id="{A21F88D1-47F2-4610-AFA0-1C7B1DA8E68F}"/>
              </a:ext>
            </a:extLst>
          </p:cNvPr>
          <p:cNvSpPr>
            <a:spLocks noGrp="1"/>
          </p:cNvSpPr>
          <p:nvPr>
            <p:ph sz="quarter" idx="17"/>
          </p:nvPr>
        </p:nvSpPr>
        <p:spPr>
          <a:xfrm>
            <a:off x="454025" y="2552240"/>
            <a:ext cx="2377665" cy="418118"/>
          </a:xfrm>
        </p:spPr>
        <p:txBody>
          <a:bodyPr/>
          <a:lstStyle/>
          <a:p>
            <a:pPr marL="255600" indent="0">
              <a:buNone/>
            </a:pPr>
            <a:r>
              <a:rPr lang="en-IN" sz="2400" dirty="0"/>
              <a:t>nitrogen atom.</a:t>
            </a:r>
          </a:p>
        </p:txBody>
      </p:sp>
      <p:sp>
        <p:nvSpPr>
          <p:cNvPr id="7" name="Content Placeholder 6">
            <a:extLst>
              <a:ext uri="{FF2B5EF4-FFF2-40B4-BE49-F238E27FC236}">
                <a16:creationId xmlns:a16="http://schemas.microsoft.com/office/drawing/2014/main" id="{C929614C-EC06-4D3E-8366-DDE1A9CF7BAF}"/>
              </a:ext>
            </a:extLst>
          </p:cNvPr>
          <p:cNvSpPr>
            <a:spLocks noGrp="1"/>
          </p:cNvSpPr>
          <p:nvPr>
            <p:ph sz="quarter" idx="18"/>
          </p:nvPr>
        </p:nvSpPr>
        <p:spPr>
          <a:xfrm>
            <a:off x="454025" y="3037568"/>
            <a:ext cx="2215433" cy="443057"/>
          </a:xfrm>
        </p:spPr>
        <p:txBody>
          <a:bodyPr/>
          <a:lstStyle/>
          <a:p>
            <a:r>
              <a:rPr lang="en-IN" sz="2400" dirty="0"/>
              <a:t>A </a:t>
            </a:r>
            <a:r>
              <a:rPr lang="en-IN" sz="2400" b="1" dirty="0"/>
              <a:t>secondary</a:t>
            </a:r>
            <a:endParaRPr lang="en-IN" sz="2400" dirty="0"/>
          </a:p>
        </p:txBody>
      </p:sp>
      <p:graphicFrame>
        <p:nvGraphicFramePr>
          <p:cNvPr id="24" name="Object 23" descr="2 degrees">
            <a:extLst>
              <a:ext uri="{FF2B5EF4-FFF2-40B4-BE49-F238E27FC236}">
                <a16:creationId xmlns:a16="http://schemas.microsoft.com/office/drawing/2014/main" id="{0D0390CD-A4C8-485C-9D50-71C3F38D5DD4}"/>
              </a:ext>
            </a:extLst>
          </p:cNvPr>
          <p:cNvGraphicFramePr>
            <a:graphicFrameLocks noChangeAspect="1"/>
          </p:cNvGraphicFramePr>
          <p:nvPr>
            <p:extLst/>
          </p:nvPr>
        </p:nvGraphicFramePr>
        <p:xfrm>
          <a:off x="2709759" y="3045233"/>
          <a:ext cx="517525" cy="419100"/>
        </p:xfrm>
        <a:graphic>
          <a:graphicData uri="http://schemas.openxmlformats.org/presentationml/2006/ole">
            <mc:AlternateContent xmlns:mc="http://schemas.openxmlformats.org/markup-compatibility/2006">
              <mc:Choice xmlns:v="urn:schemas-microsoft-com:vml" Requires="v">
                <p:oleObj spid="_x0000_s12294" name="Equation" r:id="rId6" imgW="469800" imgH="380880" progId="Equation.DSMT4">
                  <p:embed/>
                </p:oleObj>
              </mc:Choice>
              <mc:Fallback>
                <p:oleObj name="Equation" r:id="rId6" imgW="469800" imgH="380880" progId="Equation.DSMT4">
                  <p:embed/>
                  <p:pic>
                    <p:nvPicPr>
                      <p:cNvPr id="24" name="Object 23" descr="2 degrees">
                        <a:extLst>
                          <a:ext uri="{FF2B5EF4-FFF2-40B4-BE49-F238E27FC236}">
                            <a16:creationId xmlns:a16="http://schemas.microsoft.com/office/drawing/2014/main" id="{0D0390CD-A4C8-485C-9D50-71C3F38D5DD4}"/>
                          </a:ext>
                        </a:extLst>
                      </p:cNvPr>
                      <p:cNvPicPr/>
                      <p:nvPr/>
                    </p:nvPicPr>
                    <p:blipFill>
                      <a:blip r:embed="rId7"/>
                      <a:stretch>
                        <a:fillRect/>
                      </a:stretch>
                    </p:blipFill>
                    <p:spPr>
                      <a:xfrm>
                        <a:off x="2709759" y="3045233"/>
                        <a:ext cx="517525" cy="4191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4A2D2746-6714-47A7-8E21-E9F8D3106B08}"/>
              </a:ext>
            </a:extLst>
          </p:cNvPr>
          <p:cNvSpPr>
            <a:spLocks noGrp="1"/>
          </p:cNvSpPr>
          <p:nvPr>
            <p:ph sz="quarter" idx="19"/>
          </p:nvPr>
        </p:nvSpPr>
        <p:spPr>
          <a:xfrm>
            <a:off x="3318387" y="3041229"/>
            <a:ext cx="5574890" cy="414801"/>
          </a:xfrm>
        </p:spPr>
        <p:txBody>
          <a:bodyPr/>
          <a:lstStyle/>
          <a:p>
            <a:pPr marL="0" indent="0">
              <a:buNone/>
            </a:pPr>
            <a:r>
              <a:rPr lang="en-IN" sz="2400" dirty="0"/>
              <a:t>amine has two carbon groups bonded to</a:t>
            </a:r>
          </a:p>
        </p:txBody>
      </p:sp>
      <p:sp>
        <p:nvSpPr>
          <p:cNvPr id="9" name="Content Placeholder 8">
            <a:extLst>
              <a:ext uri="{FF2B5EF4-FFF2-40B4-BE49-F238E27FC236}">
                <a16:creationId xmlns:a16="http://schemas.microsoft.com/office/drawing/2014/main" id="{8D01FED2-6557-441A-AE4B-D751FC32D2D3}"/>
              </a:ext>
            </a:extLst>
          </p:cNvPr>
          <p:cNvSpPr>
            <a:spLocks noGrp="1"/>
          </p:cNvSpPr>
          <p:nvPr>
            <p:ph sz="quarter" idx="20"/>
          </p:nvPr>
        </p:nvSpPr>
        <p:spPr>
          <a:xfrm>
            <a:off x="447676" y="3545696"/>
            <a:ext cx="2870712" cy="401556"/>
          </a:xfrm>
        </p:spPr>
        <p:txBody>
          <a:bodyPr/>
          <a:lstStyle/>
          <a:p>
            <a:pPr marL="255600" indent="0">
              <a:buNone/>
            </a:pPr>
            <a:r>
              <a:rPr lang="en-IN" sz="2400" dirty="0"/>
              <a:t>the nitrogen atom.</a:t>
            </a:r>
          </a:p>
        </p:txBody>
      </p:sp>
      <p:sp>
        <p:nvSpPr>
          <p:cNvPr id="10" name="Content Placeholder 9">
            <a:extLst>
              <a:ext uri="{FF2B5EF4-FFF2-40B4-BE49-F238E27FC236}">
                <a16:creationId xmlns:a16="http://schemas.microsoft.com/office/drawing/2014/main" id="{D0102251-E27C-4F1C-8B0D-043A036FA9E9}"/>
              </a:ext>
            </a:extLst>
          </p:cNvPr>
          <p:cNvSpPr>
            <a:spLocks noGrp="1"/>
          </p:cNvSpPr>
          <p:nvPr>
            <p:ph sz="quarter" idx="21"/>
          </p:nvPr>
        </p:nvSpPr>
        <p:spPr>
          <a:xfrm>
            <a:off x="459729" y="4033404"/>
            <a:ext cx="1708284" cy="430794"/>
          </a:xfrm>
        </p:spPr>
        <p:txBody>
          <a:bodyPr/>
          <a:lstStyle/>
          <a:p>
            <a:r>
              <a:rPr lang="en-IN" sz="2400" dirty="0"/>
              <a:t>A </a:t>
            </a:r>
            <a:r>
              <a:rPr lang="en-IN" sz="2400" b="1" dirty="0"/>
              <a:t>tertiary</a:t>
            </a:r>
            <a:endParaRPr lang="en-IN" sz="2400" dirty="0"/>
          </a:p>
        </p:txBody>
      </p:sp>
      <p:graphicFrame>
        <p:nvGraphicFramePr>
          <p:cNvPr id="25" name="Object 24" descr="3 degrees">
            <a:extLst>
              <a:ext uri="{FF2B5EF4-FFF2-40B4-BE49-F238E27FC236}">
                <a16:creationId xmlns:a16="http://schemas.microsoft.com/office/drawing/2014/main" id="{28A18315-01C8-4F68-9926-611615005BCD}"/>
              </a:ext>
            </a:extLst>
          </p:cNvPr>
          <p:cNvGraphicFramePr>
            <a:graphicFrameLocks noChangeAspect="1"/>
          </p:cNvGraphicFramePr>
          <p:nvPr>
            <p:extLst/>
          </p:nvPr>
        </p:nvGraphicFramePr>
        <p:xfrm>
          <a:off x="2256503" y="4032456"/>
          <a:ext cx="517525" cy="419100"/>
        </p:xfrm>
        <a:graphic>
          <a:graphicData uri="http://schemas.openxmlformats.org/presentationml/2006/ole">
            <mc:AlternateContent xmlns:mc="http://schemas.openxmlformats.org/markup-compatibility/2006">
              <mc:Choice xmlns:v="urn:schemas-microsoft-com:vml" Requires="v">
                <p:oleObj spid="_x0000_s12295" name="Equation" r:id="rId8" imgW="469800" imgH="380880" progId="Equation.DSMT4">
                  <p:embed/>
                </p:oleObj>
              </mc:Choice>
              <mc:Fallback>
                <p:oleObj name="Equation" r:id="rId8" imgW="469800" imgH="380880" progId="Equation.DSMT4">
                  <p:embed/>
                  <p:pic>
                    <p:nvPicPr>
                      <p:cNvPr id="25" name="Object 24" descr="3 degrees">
                        <a:extLst>
                          <a:ext uri="{FF2B5EF4-FFF2-40B4-BE49-F238E27FC236}">
                            <a16:creationId xmlns:a16="http://schemas.microsoft.com/office/drawing/2014/main" id="{28A18315-01C8-4F68-9926-611615005BCD}"/>
                          </a:ext>
                        </a:extLst>
                      </p:cNvPr>
                      <p:cNvPicPr/>
                      <p:nvPr/>
                    </p:nvPicPr>
                    <p:blipFill>
                      <a:blip r:embed="rId9"/>
                      <a:stretch>
                        <a:fillRect/>
                      </a:stretch>
                    </p:blipFill>
                    <p:spPr>
                      <a:xfrm>
                        <a:off x="2256503" y="4032456"/>
                        <a:ext cx="517525" cy="419100"/>
                      </a:xfrm>
                      <a:prstGeom prst="rect">
                        <a:avLst/>
                      </a:prstGeom>
                    </p:spPr>
                  </p:pic>
                </p:oleObj>
              </mc:Fallback>
            </mc:AlternateContent>
          </a:graphicData>
        </a:graphic>
      </p:graphicFrame>
      <p:sp>
        <p:nvSpPr>
          <p:cNvPr id="11" name="Content Placeholder 10">
            <a:extLst>
              <a:ext uri="{FF2B5EF4-FFF2-40B4-BE49-F238E27FC236}">
                <a16:creationId xmlns:a16="http://schemas.microsoft.com/office/drawing/2014/main" id="{96D20E53-9E4C-4CB7-8AE1-418D37F3C13E}"/>
              </a:ext>
            </a:extLst>
          </p:cNvPr>
          <p:cNvSpPr>
            <a:spLocks noGrp="1"/>
          </p:cNvSpPr>
          <p:nvPr>
            <p:ph sz="quarter" idx="22"/>
          </p:nvPr>
        </p:nvSpPr>
        <p:spPr>
          <a:xfrm>
            <a:off x="2905431" y="4033656"/>
            <a:ext cx="5843537" cy="405609"/>
          </a:xfrm>
        </p:spPr>
        <p:txBody>
          <a:bodyPr/>
          <a:lstStyle/>
          <a:p>
            <a:pPr marL="432" indent="0">
              <a:buNone/>
            </a:pPr>
            <a:r>
              <a:rPr lang="en-IN" sz="2400" dirty="0"/>
              <a:t>amine has three carbon groups bonded to</a:t>
            </a:r>
          </a:p>
        </p:txBody>
      </p:sp>
      <p:sp>
        <p:nvSpPr>
          <p:cNvPr id="12" name="Content Placeholder 11">
            <a:extLst>
              <a:ext uri="{FF2B5EF4-FFF2-40B4-BE49-F238E27FC236}">
                <a16:creationId xmlns:a16="http://schemas.microsoft.com/office/drawing/2014/main" id="{E1DA89D6-055E-4DFC-B6AF-64246AA75CC9}"/>
              </a:ext>
            </a:extLst>
          </p:cNvPr>
          <p:cNvSpPr>
            <a:spLocks noGrp="1"/>
          </p:cNvSpPr>
          <p:nvPr>
            <p:ph sz="quarter" idx="23"/>
          </p:nvPr>
        </p:nvSpPr>
        <p:spPr>
          <a:xfrm>
            <a:off x="459729" y="4534423"/>
            <a:ext cx="2870712" cy="413763"/>
          </a:xfrm>
        </p:spPr>
        <p:txBody>
          <a:bodyPr/>
          <a:lstStyle/>
          <a:p>
            <a:pPr marL="255600" indent="0">
              <a:buNone/>
            </a:pPr>
            <a:r>
              <a:rPr lang="en-IN" sz="2400" dirty="0"/>
              <a:t>the nitrogen atom.</a:t>
            </a:r>
            <a:endParaRPr lang="en-US" sz="2400" dirty="0"/>
          </a:p>
        </p:txBody>
      </p:sp>
      <p:pic>
        <p:nvPicPr>
          <p:cNvPr id="26" name="Content Placeholder 25" descr="In each structure, the N has 1 lone pair. For long description in Notes pane, press F6.">
            <a:extLst>
              <a:ext uri="{FF2B5EF4-FFF2-40B4-BE49-F238E27FC236}">
                <a16:creationId xmlns:a16="http://schemas.microsoft.com/office/drawing/2014/main" id="{ACF11B37-23C4-4B8A-956E-D0A64828B9CA}"/>
              </a:ext>
            </a:extLst>
          </p:cNvPr>
          <p:cNvPicPr>
            <a:picLocks noGrp="1" noChangeAspect="1"/>
          </p:cNvPicPr>
          <p:nvPr>
            <p:ph sz="quarter" idx="24"/>
          </p:nvPr>
        </p:nvPicPr>
        <p:blipFill>
          <a:blip r:embed="rId10"/>
          <a:stretch>
            <a:fillRect/>
          </a:stretch>
        </p:blipFill>
        <p:spPr>
          <a:xfrm>
            <a:off x="1373454" y="5061618"/>
            <a:ext cx="6397091" cy="1271471"/>
          </a:xfrm>
          <a:prstGeom prst="rect">
            <a:avLst/>
          </a:prstGeom>
        </p:spPr>
      </p:pic>
    </p:spTree>
    <p:extLst>
      <p:ext uri="{BB962C8B-B14F-4D97-AF65-F5344CB8AC3E}">
        <p14:creationId xmlns:p14="http://schemas.microsoft.com/office/powerpoint/2010/main" val="3796600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B167-EA5F-4408-B9F2-747FBEEABE5F}"/>
              </a:ext>
            </a:extLst>
          </p:cNvPr>
          <p:cNvSpPr>
            <a:spLocks noGrp="1"/>
          </p:cNvSpPr>
          <p:nvPr>
            <p:ph type="title"/>
          </p:nvPr>
        </p:nvSpPr>
        <p:spPr/>
        <p:txBody>
          <a:bodyPr/>
          <a:lstStyle/>
          <a:p>
            <a:r>
              <a:rPr lang="en-IN" dirty="0"/>
              <a:t>Classification of Amines </a:t>
            </a:r>
            <a:r>
              <a:rPr lang="en-IN" sz="2000" b="0" dirty="0"/>
              <a:t>(2 of 2)</a:t>
            </a:r>
            <a:endParaRPr lang="en-IN" dirty="0"/>
          </a:p>
        </p:txBody>
      </p:sp>
      <p:pic>
        <p:nvPicPr>
          <p:cNvPr id="5" name="Content Placeholder 4" descr="Condensed structures, ball and stick models, and amine classifications are as follows. For long description in Notes pane, press F6.">
            <a:extLst>
              <a:ext uri="{FF2B5EF4-FFF2-40B4-BE49-F238E27FC236}">
                <a16:creationId xmlns:a16="http://schemas.microsoft.com/office/drawing/2014/main" id="{AF1E6691-2CF4-474B-B200-1DFB4C5713EC}"/>
              </a:ext>
            </a:extLst>
          </p:cNvPr>
          <p:cNvPicPr>
            <a:picLocks noGrp="1" noChangeAspect="1"/>
          </p:cNvPicPr>
          <p:nvPr>
            <p:ph sz="quarter" idx="13"/>
          </p:nvPr>
        </p:nvPicPr>
        <p:blipFill>
          <a:blip r:embed="rId3"/>
          <a:stretch>
            <a:fillRect/>
          </a:stretch>
        </p:blipFill>
        <p:spPr>
          <a:xfrm>
            <a:off x="675702" y="1851824"/>
            <a:ext cx="7792597" cy="3653503"/>
          </a:xfrm>
          <a:prstGeom prst="rect">
            <a:avLst/>
          </a:prstGeom>
        </p:spPr>
      </p:pic>
      <p:sp>
        <p:nvSpPr>
          <p:cNvPr id="4" name="Content Placeholder 3">
            <a:extLst>
              <a:ext uri="{FF2B5EF4-FFF2-40B4-BE49-F238E27FC236}">
                <a16:creationId xmlns:a16="http://schemas.microsoft.com/office/drawing/2014/main" id="{AEC2A469-17B4-473E-842A-5CFE3455FDB1}"/>
              </a:ext>
            </a:extLst>
          </p:cNvPr>
          <p:cNvSpPr>
            <a:spLocks noGrp="1"/>
          </p:cNvSpPr>
          <p:nvPr>
            <p:ph sz="quarter" idx="14"/>
          </p:nvPr>
        </p:nvSpPr>
        <p:spPr>
          <a:xfrm>
            <a:off x="457200" y="5926516"/>
            <a:ext cx="8229600" cy="378606"/>
          </a:xfrm>
        </p:spPr>
        <p:txBody>
          <a:bodyPr/>
          <a:lstStyle/>
          <a:p>
            <a:pPr marL="432" indent="0">
              <a:buNone/>
            </a:pPr>
            <a:r>
              <a:rPr lang="en-IN" dirty="0"/>
              <a:t>Amines have one or more carbon atoms bonded to the N atom.</a:t>
            </a:r>
          </a:p>
        </p:txBody>
      </p:sp>
    </p:spTree>
    <p:extLst>
      <p:ext uri="{BB962C8B-B14F-4D97-AF65-F5344CB8AC3E}">
        <p14:creationId xmlns:p14="http://schemas.microsoft.com/office/powerpoint/2010/main" val="2738897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CAE14-2634-41C9-A054-DA02C912CCE2}"/>
              </a:ext>
            </a:extLst>
          </p:cNvPr>
          <p:cNvSpPr>
            <a:spLocks noGrp="1"/>
          </p:cNvSpPr>
          <p:nvPr>
            <p:ph type="title"/>
          </p:nvPr>
        </p:nvSpPr>
        <p:spPr>
          <a:xfrm>
            <a:off x="520883" y="215371"/>
            <a:ext cx="8229600" cy="1097279"/>
          </a:xfrm>
        </p:spPr>
        <p:txBody>
          <a:bodyPr/>
          <a:lstStyle/>
          <a:p>
            <a:r>
              <a:rPr lang="en-IN" dirty="0"/>
              <a:t>Common Names of Carboxylic Acids</a:t>
            </a:r>
          </a:p>
        </p:txBody>
      </p:sp>
      <p:sp>
        <p:nvSpPr>
          <p:cNvPr id="4" name="Content Placeholder 3">
            <a:extLst>
              <a:ext uri="{FF2B5EF4-FFF2-40B4-BE49-F238E27FC236}">
                <a16:creationId xmlns:a16="http://schemas.microsoft.com/office/drawing/2014/main" id="{36DDEC6E-20A4-4101-AC1B-5E789D980233}"/>
              </a:ext>
            </a:extLst>
          </p:cNvPr>
          <p:cNvSpPr>
            <a:spLocks noGrp="1"/>
          </p:cNvSpPr>
          <p:nvPr>
            <p:ph sz="quarter" idx="14"/>
          </p:nvPr>
        </p:nvSpPr>
        <p:spPr>
          <a:xfrm>
            <a:off x="520883" y="1572803"/>
            <a:ext cx="8077200" cy="401140"/>
          </a:xfrm>
        </p:spPr>
        <p:txBody>
          <a:bodyPr/>
          <a:lstStyle/>
          <a:p>
            <a:pPr marL="432" indent="0">
              <a:buNone/>
            </a:pPr>
            <a:r>
              <a:rPr lang="en-IN" sz="2000" b="1" dirty="0"/>
              <a:t>Table 14.1</a:t>
            </a:r>
            <a:r>
              <a:rPr lang="en-IN" sz="2000" dirty="0"/>
              <a:t> I</a:t>
            </a:r>
            <a:r>
              <a:rPr lang="en-IN" sz="100" dirty="0"/>
              <a:t> </a:t>
            </a:r>
            <a:r>
              <a:rPr lang="en-IN" sz="2000" dirty="0"/>
              <a:t>U</a:t>
            </a:r>
            <a:r>
              <a:rPr lang="en-IN" sz="100" dirty="0"/>
              <a:t> </a:t>
            </a:r>
            <a:r>
              <a:rPr lang="en-IN" sz="2000" dirty="0"/>
              <a:t>P</a:t>
            </a:r>
            <a:r>
              <a:rPr lang="en-IN" sz="100" dirty="0"/>
              <a:t> </a:t>
            </a:r>
            <a:r>
              <a:rPr lang="en-IN" sz="2000" dirty="0"/>
              <a:t>A</a:t>
            </a:r>
            <a:r>
              <a:rPr lang="en-IN" sz="100" dirty="0"/>
              <a:t> </a:t>
            </a:r>
            <a:r>
              <a:rPr lang="en-IN" sz="2000" dirty="0"/>
              <a:t>C and Common Names of Selected Carboxylic Acids</a:t>
            </a:r>
          </a:p>
        </p:txBody>
      </p:sp>
      <p:graphicFrame>
        <p:nvGraphicFramePr>
          <p:cNvPr id="5" name="Content Placeholder 4"/>
          <p:cNvGraphicFramePr>
            <a:graphicFrameLocks noGrp="1"/>
          </p:cNvGraphicFramePr>
          <p:nvPr>
            <p:ph sz="quarter" idx="15"/>
            <p:extLst>
              <p:ext uri="{D42A27DB-BD31-4B8C-83A1-F6EECF244321}">
                <p14:modId xmlns:p14="http://schemas.microsoft.com/office/powerpoint/2010/main" val="3538158728"/>
              </p:ext>
            </p:extLst>
          </p:nvPr>
        </p:nvGraphicFramePr>
        <p:xfrm>
          <a:off x="520883" y="2105065"/>
          <a:ext cx="8077200" cy="3884385"/>
        </p:xfrm>
        <a:graphic>
          <a:graphicData uri="http://schemas.openxmlformats.org/drawingml/2006/table">
            <a:tbl>
              <a:tblPr firstRow="1" bandRow="1">
                <a:tableStyleId>{2D5ABB26-0587-4C30-8999-92F81FD0307C}</a:tableStyleId>
              </a:tblPr>
              <a:tblGrid>
                <a:gridCol w="1899138">
                  <a:extLst>
                    <a:ext uri="{9D8B030D-6E8A-4147-A177-3AD203B41FA5}">
                      <a16:colId xmlns:a16="http://schemas.microsoft.com/office/drawing/2014/main" val="4101008969"/>
                    </a:ext>
                  </a:extLst>
                </a:gridCol>
                <a:gridCol w="1538654">
                  <a:extLst>
                    <a:ext uri="{9D8B030D-6E8A-4147-A177-3AD203B41FA5}">
                      <a16:colId xmlns:a16="http://schemas.microsoft.com/office/drawing/2014/main" val="3537551033"/>
                    </a:ext>
                  </a:extLst>
                </a:gridCol>
                <a:gridCol w="1408528">
                  <a:extLst>
                    <a:ext uri="{9D8B030D-6E8A-4147-A177-3AD203B41FA5}">
                      <a16:colId xmlns:a16="http://schemas.microsoft.com/office/drawing/2014/main" val="3851641013"/>
                    </a:ext>
                  </a:extLst>
                </a:gridCol>
                <a:gridCol w="1615440">
                  <a:extLst>
                    <a:ext uri="{9D8B030D-6E8A-4147-A177-3AD203B41FA5}">
                      <a16:colId xmlns:a16="http://schemas.microsoft.com/office/drawing/2014/main" val="845810335"/>
                    </a:ext>
                  </a:extLst>
                </a:gridCol>
                <a:gridCol w="1615440">
                  <a:extLst>
                    <a:ext uri="{9D8B030D-6E8A-4147-A177-3AD203B41FA5}">
                      <a16:colId xmlns:a16="http://schemas.microsoft.com/office/drawing/2014/main" val="246622883"/>
                    </a:ext>
                  </a:extLst>
                </a:gridCol>
              </a:tblGrid>
              <a:tr h="591953">
                <a:tc>
                  <a:txBody>
                    <a:bodyPr/>
                    <a:lstStyle/>
                    <a:p>
                      <a:pPr rtl="0"/>
                      <a:r>
                        <a:rPr lang="en-US" sz="1400" b="1" u="none" strike="noStrike" cap="none" baseline="0" dirty="0">
                          <a:latin typeface="+mn-lt"/>
                          <a:sym typeface="Arial"/>
                        </a:rPr>
                        <a:t>Condensed Structural Formula</a:t>
                      </a:r>
                      <a:endParaRPr lang="en-US" sz="1400" b="1" i="0" u="none" strike="noStrike" cap="none" baseline="0" dirty="0">
                        <a:solidFill>
                          <a:schemeClr val="dk1"/>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none" strike="noStrike" cap="none" baseline="0" dirty="0">
                          <a:latin typeface="+mn-lt"/>
                          <a:sym typeface="Arial"/>
                        </a:rPr>
                        <a:t>Line-Angle Formula</a:t>
                      </a:r>
                      <a:endParaRPr lang="en-US" sz="1400" b="1" i="0" u="none" strike="noStrike" cap="none" baseline="0" dirty="0">
                        <a:solidFill>
                          <a:schemeClr val="dk1"/>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none" strike="noStrike" cap="none" baseline="0" dirty="0">
                          <a:latin typeface="+mn-lt"/>
                          <a:sym typeface="Arial"/>
                        </a:rPr>
                        <a:t>I</a:t>
                      </a:r>
                      <a:r>
                        <a:rPr lang="en-US" sz="100" b="1" u="none" strike="noStrike" cap="none" baseline="0" dirty="0">
                          <a:latin typeface="+mn-lt"/>
                          <a:sym typeface="Arial"/>
                        </a:rPr>
                        <a:t> </a:t>
                      </a:r>
                      <a:r>
                        <a:rPr lang="en-US" sz="1400" b="1" u="none" strike="noStrike" cap="none" baseline="0" dirty="0">
                          <a:latin typeface="+mn-lt"/>
                          <a:sym typeface="Arial"/>
                        </a:rPr>
                        <a:t>U</a:t>
                      </a:r>
                      <a:r>
                        <a:rPr lang="en-US" sz="100" b="1" u="none" strike="noStrike" cap="none" baseline="0" dirty="0">
                          <a:latin typeface="+mn-lt"/>
                          <a:sym typeface="Arial"/>
                        </a:rPr>
                        <a:t> </a:t>
                      </a:r>
                      <a:r>
                        <a:rPr lang="en-US" sz="1400" b="1" u="none" strike="noStrike" cap="none" baseline="0" dirty="0">
                          <a:latin typeface="+mn-lt"/>
                          <a:sym typeface="Arial"/>
                        </a:rPr>
                        <a:t>P</a:t>
                      </a:r>
                      <a:r>
                        <a:rPr lang="en-US" sz="100" b="1" u="none" strike="noStrike" cap="none" baseline="0" dirty="0">
                          <a:latin typeface="+mn-lt"/>
                          <a:sym typeface="Arial"/>
                        </a:rPr>
                        <a:t> </a:t>
                      </a:r>
                      <a:r>
                        <a:rPr lang="en-US" sz="1400" b="1" u="none" strike="noStrike" cap="none" baseline="0" dirty="0">
                          <a:latin typeface="+mn-lt"/>
                          <a:sym typeface="Arial"/>
                        </a:rPr>
                        <a:t>A</a:t>
                      </a:r>
                      <a:r>
                        <a:rPr lang="en-US" sz="100" b="1" u="none" strike="noStrike" cap="none" baseline="0" dirty="0">
                          <a:latin typeface="+mn-lt"/>
                          <a:sym typeface="Arial"/>
                        </a:rPr>
                        <a:t> </a:t>
                      </a:r>
                      <a:r>
                        <a:rPr lang="en-US" sz="1400" b="1" u="none" strike="noStrike" cap="none" baseline="0" dirty="0">
                          <a:latin typeface="+mn-lt"/>
                          <a:sym typeface="Arial"/>
                        </a:rPr>
                        <a:t>C Name</a:t>
                      </a:r>
                      <a:endParaRPr lang="en-US" sz="1400" b="1" i="0" u="none" strike="noStrike" cap="none" baseline="0" dirty="0">
                        <a:solidFill>
                          <a:schemeClr val="dk1"/>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none" strike="noStrike" cap="none" baseline="0" dirty="0">
                          <a:latin typeface="+mn-lt"/>
                          <a:sym typeface="Arial"/>
                        </a:rPr>
                        <a:t>Common Name</a:t>
                      </a:r>
                      <a:endParaRPr lang="en-US" sz="1400" b="1" i="0" u="none" strike="noStrike" cap="none" baseline="0" dirty="0">
                        <a:solidFill>
                          <a:schemeClr val="dk1"/>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none" strike="noStrike" cap="none" baseline="0" dirty="0">
                          <a:latin typeface="+mn-lt"/>
                          <a:sym typeface="Arial"/>
                        </a:rPr>
                        <a:t>Ball-and-Stick Model</a:t>
                      </a:r>
                      <a:endParaRPr lang="en-US" sz="1400" b="1" i="0" u="none" strike="noStrike" cap="none" baseline="0" dirty="0">
                        <a:solidFill>
                          <a:schemeClr val="dk1"/>
                        </a:solidFill>
                        <a:latin typeface="+mn-lt"/>
                        <a:ea typeface="Arial"/>
                        <a:cs typeface="Arial"/>
                        <a:sym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9129783"/>
                  </a:ext>
                </a:extLst>
              </a:tr>
              <a:tr h="823108">
                <a:tc>
                  <a:txBody>
                    <a:bodyPr/>
                    <a:lstStyle/>
                    <a:p>
                      <a:pPr algn="ctr" fontAlgn="ctr"/>
                      <a:r>
                        <a:rPr lang="en-US" sz="100" b="0" i="0" u="none" strike="noStrike" dirty="0">
                          <a:solidFill>
                            <a:srgbClr val="000000"/>
                          </a:solidFill>
                          <a:effectLst/>
                          <a:latin typeface="+mn-lt"/>
                        </a:rPr>
                        <a:t>H, single bond, C double bonded to O above,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 b="0" i="0" u="none" strike="noStrike" dirty="0">
                          <a:solidFill>
                            <a:srgbClr val="000000"/>
                          </a:solidFill>
                          <a:effectLst/>
                          <a:latin typeface="+mn-lt"/>
                        </a:rPr>
                        <a:t>Two opposite diagonal lines meeting at a point. H is bonded to the left end, O H to the right, and O is double bonded above the intersecting point.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n-US" sz="1400" u="none" strike="noStrike" cap="none" baseline="0" dirty="0" err="1">
                          <a:latin typeface="+mn-lt"/>
                          <a:sym typeface="Arial"/>
                        </a:rPr>
                        <a:t>Methanoic</a:t>
                      </a:r>
                      <a:r>
                        <a:rPr lang="en-US" sz="1400" u="none" strike="noStrike" cap="none" baseline="0" dirty="0">
                          <a:latin typeface="+mn-lt"/>
                          <a:sym typeface="Arial"/>
                        </a:rPr>
                        <a:t> acid</a:t>
                      </a:r>
                      <a:endParaRPr lang="en-US" sz="1400" b="0" i="0" u="none" strike="noStrike" cap="none" baseline="0" dirty="0">
                        <a:solidFill>
                          <a:schemeClr val="dk1"/>
                        </a:solidFill>
                        <a:latin typeface="+mn-lt"/>
                        <a:ea typeface="Arial"/>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n-US" sz="1400" u="none" strike="noStrike" cap="none" baseline="0" dirty="0">
                          <a:latin typeface="+mn-lt"/>
                          <a:sym typeface="Arial"/>
                        </a:rPr>
                        <a:t>Formic acid</a:t>
                      </a:r>
                      <a:endParaRPr lang="en-US" sz="1400" b="0" i="0" u="none" strike="noStrike" cap="none" baseline="0" dirty="0">
                        <a:solidFill>
                          <a:schemeClr val="dk1"/>
                        </a:solidFill>
                        <a:latin typeface="+mn-lt"/>
                        <a:ea typeface="Arial"/>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 b="0" i="0" u="none" strike="noStrike" dirty="0">
                          <a:solidFill>
                            <a:srgbClr val="000000"/>
                          </a:solidFill>
                          <a:effectLst/>
                          <a:latin typeface="+mn-lt"/>
                        </a:rPr>
                        <a:t>A ball and stick model shows H, single bond, C double bonded to O above,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2711331"/>
                  </a:ext>
                </a:extLst>
              </a:tr>
              <a:tr h="823108">
                <a:tc>
                  <a:txBody>
                    <a:bodyPr/>
                    <a:lstStyle/>
                    <a:p>
                      <a:pPr algn="ctr" fontAlgn="ctr"/>
                      <a:r>
                        <a:rPr lang="en-US" sz="100" b="0" i="0" u="none" strike="noStrike" dirty="0">
                          <a:solidFill>
                            <a:srgbClr val="000000"/>
                          </a:solidFill>
                          <a:effectLst/>
                          <a:latin typeface="+mn-lt"/>
                        </a:rPr>
                        <a:t>C H sub 3, single bond, C double bonded to O above,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 b="0" i="0" u="none" strike="noStrike" dirty="0">
                          <a:solidFill>
                            <a:srgbClr val="000000"/>
                          </a:solidFill>
                          <a:effectLst/>
                          <a:latin typeface="+mn-lt"/>
                        </a:rPr>
                        <a:t>Two opposite diagonal lines meeting at a point. O H is bonded to the right end and O is double bonded above the intersecting point.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n-US" sz="1400" u="none" strike="noStrike" cap="none" baseline="0" dirty="0">
                          <a:latin typeface="+mn-lt"/>
                          <a:sym typeface="Arial"/>
                        </a:rPr>
                        <a:t>Ethanoic acid</a:t>
                      </a:r>
                      <a:endParaRPr lang="en-US" sz="1400" b="0" i="0" u="none" strike="noStrike" cap="none" baseline="0" dirty="0">
                        <a:solidFill>
                          <a:schemeClr val="dk1"/>
                        </a:solidFill>
                        <a:latin typeface="+mn-lt"/>
                        <a:ea typeface="Arial"/>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n-US" sz="1400" u="none" strike="noStrike" cap="none" baseline="0" dirty="0">
                          <a:latin typeface="+mn-lt"/>
                          <a:sym typeface="Arial"/>
                        </a:rPr>
                        <a:t>Acetic acid</a:t>
                      </a:r>
                      <a:endParaRPr lang="en-US" sz="1400" b="0" i="0" u="none" strike="noStrike" cap="none" baseline="0" dirty="0">
                        <a:solidFill>
                          <a:schemeClr val="dk1"/>
                        </a:solidFill>
                        <a:latin typeface="+mn-lt"/>
                        <a:ea typeface="Arial"/>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 b="0" i="0" u="none" strike="noStrike" dirty="0">
                          <a:solidFill>
                            <a:srgbClr val="000000"/>
                          </a:solidFill>
                          <a:effectLst/>
                          <a:latin typeface="+mn-lt"/>
                        </a:rPr>
                        <a:t>A ball and stick model shows C H sub 3, single bond, C double bonded to O above,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1312318"/>
                  </a:ext>
                </a:extLst>
              </a:tr>
              <a:tr h="823108">
                <a:tc>
                  <a:txBody>
                    <a:bodyPr/>
                    <a:lstStyle/>
                    <a:p>
                      <a:pPr algn="ctr" fontAlgn="ctr"/>
                      <a:r>
                        <a:rPr lang="en-US" sz="100" b="0" i="0" u="none" strike="noStrike" dirty="0">
                          <a:solidFill>
                            <a:srgbClr val="000000"/>
                          </a:solidFill>
                          <a:effectLst/>
                          <a:latin typeface="+mn-lt"/>
                        </a:rPr>
                        <a:t>C H sub 3, single bond, C H sub 2, single bond, C double bonded to O above,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 b="0" i="0" u="none" strike="noStrike" dirty="0">
                          <a:solidFill>
                            <a:srgbClr val="000000"/>
                          </a:solidFill>
                          <a:effectLst/>
                          <a:latin typeface="+mn-lt"/>
                        </a:rPr>
                        <a:t>Three connected, rising and falling line segments in a zigzag pattern. O H is bonded to the right end and O is double bonded above the second intersecting point.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n-US" sz="1400" u="none" strike="noStrike" cap="none" baseline="0" dirty="0">
                          <a:latin typeface="+mn-lt"/>
                          <a:sym typeface="Arial"/>
                        </a:rPr>
                        <a:t>Propanoic acid</a:t>
                      </a:r>
                      <a:endParaRPr lang="en-US" sz="1400" b="0" i="0" u="none" strike="noStrike" cap="none" baseline="0" dirty="0">
                        <a:solidFill>
                          <a:schemeClr val="dk1"/>
                        </a:solidFill>
                        <a:latin typeface="+mn-lt"/>
                        <a:ea typeface="Arial"/>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rtl="0"/>
                      <a:r>
                        <a:rPr lang="en-US" sz="1400" u="none" strike="noStrike" cap="none" baseline="0" dirty="0">
                          <a:latin typeface="+mn-lt"/>
                          <a:sym typeface="Arial"/>
                        </a:rPr>
                        <a:t>Propionic acid</a:t>
                      </a:r>
                      <a:endParaRPr lang="en-US" sz="1400" b="0" i="0" u="none" strike="noStrike" cap="none" baseline="0" dirty="0">
                        <a:solidFill>
                          <a:schemeClr val="dk1"/>
                        </a:solidFill>
                        <a:latin typeface="+mn-lt"/>
                        <a:ea typeface="Arial"/>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 b="0" i="0" u="none" strike="noStrike" dirty="0">
                          <a:solidFill>
                            <a:srgbClr val="000000"/>
                          </a:solidFill>
                          <a:effectLst/>
                          <a:latin typeface="+mn-lt"/>
                        </a:rPr>
                        <a:t>A ball and stick model shows C H sub 3, single bond, C H sub 2, single bond, C double bonded to O above,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5151276"/>
                  </a:ext>
                </a:extLst>
              </a:tr>
              <a:tr h="823108">
                <a:tc>
                  <a:txBody>
                    <a:bodyPr/>
                    <a:lstStyle/>
                    <a:p>
                      <a:pPr algn="ctr" fontAlgn="ctr"/>
                      <a:r>
                        <a:rPr lang="en-US" sz="100" b="0" i="0" u="none" strike="noStrike" dirty="0">
                          <a:solidFill>
                            <a:srgbClr val="000000"/>
                          </a:solidFill>
                          <a:effectLst/>
                          <a:latin typeface="+mn-lt"/>
                        </a:rPr>
                        <a:t>C H sub 3, single bond, C H sub 2, single bond, C H sub 2, single bond, C double bonded to O above,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 b="0" i="0" u="none" strike="noStrike" dirty="0">
                          <a:solidFill>
                            <a:srgbClr val="000000"/>
                          </a:solidFill>
                          <a:effectLst/>
                          <a:latin typeface="+mn-lt"/>
                        </a:rPr>
                        <a:t>Four connected, rising and falling line segments in a zigzag pattern. O H is bonded to the right end and O is double bonded above the third intersecting point.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none" strike="noStrike" cap="none" baseline="0" dirty="0">
                          <a:latin typeface="+mn-lt"/>
                          <a:sym typeface="Arial"/>
                        </a:rPr>
                        <a:t>Butanoic acid</a:t>
                      </a:r>
                      <a:endParaRPr lang="en-US" sz="1400" b="0" i="0" u="none" strike="noStrike" cap="none" baseline="0" dirty="0">
                        <a:solidFill>
                          <a:schemeClr val="dk1"/>
                        </a:solidFill>
                        <a:latin typeface="+mn-lt"/>
                        <a:ea typeface="Arial"/>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u="none" strike="noStrike" cap="none" baseline="0" dirty="0">
                          <a:latin typeface="+mn-lt"/>
                          <a:sym typeface="Arial"/>
                        </a:rPr>
                        <a:t>Butyric acid</a:t>
                      </a:r>
                      <a:endParaRPr lang="en-US" sz="1400" b="0" i="0" u="none" strike="noStrike" cap="none" baseline="0" dirty="0">
                        <a:solidFill>
                          <a:schemeClr val="dk1"/>
                        </a:solidFill>
                        <a:latin typeface="+mn-lt"/>
                        <a:ea typeface="Arial"/>
                        <a:cs typeface="Arial"/>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00" b="0" i="0" u="none" strike="noStrike" dirty="0">
                          <a:solidFill>
                            <a:srgbClr val="000000"/>
                          </a:solidFill>
                          <a:effectLst/>
                          <a:latin typeface="+mn-lt"/>
                        </a:rPr>
                        <a:t>A ball and stick model shows C H sub 3, single bond, C H sub 2, single bond, C H sub 2, single bond, C double bonded to O above, single bond, O 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7297984"/>
                  </a:ext>
                </a:extLst>
              </a:tr>
            </a:tbl>
          </a:graphicData>
        </a:graphic>
      </p:graphicFrame>
      <p:pic>
        <p:nvPicPr>
          <p:cNvPr id="20" name="Content Placeholder 19">
            <a:extLst>
              <a:ext uri="{FF2B5EF4-FFF2-40B4-BE49-F238E27FC236}">
                <a16:creationId xmlns:a16="http://schemas.microsoft.com/office/drawing/2014/main" id="{97ADEED9-834E-4DFE-A269-FF20824E70B9}"/>
              </a:ext>
              <a:ext uri="{C183D7F6-B498-43B3-948B-1728B52AA6E4}">
                <adec:decorative xmlns:adec="http://schemas.microsoft.com/office/drawing/2017/decorative" val="1"/>
              </a:ext>
            </a:extLst>
          </p:cNvPr>
          <p:cNvPicPr>
            <a:picLocks noGrp="1" noChangeAspect="1"/>
          </p:cNvPicPr>
          <p:nvPr>
            <p:ph sz="quarter" idx="16"/>
          </p:nvPr>
        </p:nvPicPr>
        <p:blipFill>
          <a:blip r:embed="rId2"/>
          <a:stretch>
            <a:fillRect/>
          </a:stretch>
        </p:blipFill>
        <p:spPr>
          <a:xfrm>
            <a:off x="1046337" y="2905774"/>
            <a:ext cx="840977" cy="495300"/>
          </a:xfrm>
          <a:prstGeom prst="rect">
            <a:avLst/>
          </a:prstGeom>
        </p:spPr>
      </p:pic>
      <p:pic>
        <p:nvPicPr>
          <p:cNvPr id="28" name="Content Placeholder 27">
            <a:extLst>
              <a:ext uri="{FF2B5EF4-FFF2-40B4-BE49-F238E27FC236}">
                <a16:creationId xmlns:a16="http://schemas.microsoft.com/office/drawing/2014/main" id="{54EF9B9F-A6D2-4AD8-B39D-E43E672ACC64}"/>
              </a:ext>
              <a:ext uri="{C183D7F6-B498-43B3-948B-1728B52AA6E4}">
                <adec:decorative xmlns:adec="http://schemas.microsoft.com/office/drawing/2017/decorative" val="1"/>
              </a:ext>
            </a:extLst>
          </p:cNvPr>
          <p:cNvPicPr>
            <a:picLocks noGrp="1" noChangeAspect="1"/>
          </p:cNvPicPr>
          <p:nvPr>
            <p:ph sz="quarter" idx="20"/>
          </p:nvPr>
        </p:nvPicPr>
        <p:blipFill>
          <a:blip r:embed="rId3"/>
          <a:stretch>
            <a:fillRect/>
          </a:stretch>
        </p:blipFill>
        <p:spPr>
          <a:xfrm>
            <a:off x="2793766" y="2793292"/>
            <a:ext cx="854164" cy="581064"/>
          </a:xfrm>
          <a:prstGeom prst="rect">
            <a:avLst/>
          </a:prstGeom>
        </p:spPr>
      </p:pic>
      <p:pic>
        <p:nvPicPr>
          <p:cNvPr id="36" name="Content Placeholder 35">
            <a:extLst>
              <a:ext uri="{FF2B5EF4-FFF2-40B4-BE49-F238E27FC236}">
                <a16:creationId xmlns:a16="http://schemas.microsoft.com/office/drawing/2014/main" id="{3104C89B-7BF1-4168-AB3F-6BC238DE6B94}"/>
              </a:ext>
              <a:ext uri="{C183D7F6-B498-43B3-948B-1728B52AA6E4}">
                <adec:decorative xmlns:adec="http://schemas.microsoft.com/office/drawing/2017/decorative" val="1"/>
              </a:ext>
            </a:extLst>
          </p:cNvPr>
          <p:cNvPicPr>
            <a:picLocks noGrp="1" noChangeAspect="1"/>
          </p:cNvPicPr>
          <p:nvPr>
            <p:ph sz="quarter" idx="24"/>
          </p:nvPr>
        </p:nvPicPr>
        <p:blipFill>
          <a:blip r:embed="rId4"/>
          <a:stretch>
            <a:fillRect/>
          </a:stretch>
        </p:blipFill>
        <p:spPr>
          <a:xfrm>
            <a:off x="7222237" y="2764498"/>
            <a:ext cx="1155965" cy="671711"/>
          </a:xfrm>
          <a:prstGeom prst="rect">
            <a:avLst/>
          </a:prstGeom>
        </p:spPr>
      </p:pic>
      <p:pic>
        <p:nvPicPr>
          <p:cNvPr id="22" name="Content Placeholder 21">
            <a:extLst>
              <a:ext uri="{FF2B5EF4-FFF2-40B4-BE49-F238E27FC236}">
                <a16:creationId xmlns:a16="http://schemas.microsoft.com/office/drawing/2014/main" id="{EFC9EB6D-9331-4E66-9E87-9060B50B9B27}"/>
              </a:ext>
              <a:ext uri="{C183D7F6-B498-43B3-948B-1728B52AA6E4}">
                <adec:decorative xmlns:adec="http://schemas.microsoft.com/office/drawing/2017/decorative" val="1"/>
              </a:ext>
            </a:extLst>
          </p:cNvPr>
          <p:cNvPicPr>
            <a:picLocks noGrp="1" noChangeAspect="1"/>
          </p:cNvPicPr>
          <p:nvPr>
            <p:ph sz="quarter" idx="17"/>
          </p:nvPr>
        </p:nvPicPr>
        <p:blipFill>
          <a:blip r:embed="rId5"/>
          <a:stretch>
            <a:fillRect/>
          </a:stretch>
        </p:blipFill>
        <p:spPr>
          <a:xfrm>
            <a:off x="964492" y="3700754"/>
            <a:ext cx="1008192" cy="516890"/>
          </a:xfrm>
          <a:prstGeom prst="rect">
            <a:avLst/>
          </a:prstGeom>
        </p:spPr>
      </p:pic>
      <p:pic>
        <p:nvPicPr>
          <p:cNvPr id="30" name="Content Placeholder 29">
            <a:extLst>
              <a:ext uri="{FF2B5EF4-FFF2-40B4-BE49-F238E27FC236}">
                <a16:creationId xmlns:a16="http://schemas.microsoft.com/office/drawing/2014/main" id="{32D27609-1115-4753-A9D0-DA5D2D511B91}"/>
              </a:ext>
              <a:ext uri="{C183D7F6-B498-43B3-948B-1728B52AA6E4}">
                <adec:decorative xmlns:adec="http://schemas.microsoft.com/office/drawing/2017/decorative" val="1"/>
              </a:ext>
            </a:extLst>
          </p:cNvPr>
          <p:cNvPicPr>
            <a:picLocks noGrp="1" noChangeAspect="1"/>
          </p:cNvPicPr>
          <p:nvPr>
            <p:ph sz="quarter" idx="21"/>
          </p:nvPr>
        </p:nvPicPr>
        <p:blipFill rotWithShape="1">
          <a:blip r:embed="rId6"/>
          <a:srcRect t="5385" b="7500"/>
          <a:stretch/>
        </p:blipFill>
        <p:spPr>
          <a:xfrm>
            <a:off x="2829929" y="3594100"/>
            <a:ext cx="783076" cy="596900"/>
          </a:xfrm>
          <a:prstGeom prst="rect">
            <a:avLst/>
          </a:prstGeom>
        </p:spPr>
      </p:pic>
      <p:pic>
        <p:nvPicPr>
          <p:cNvPr id="38" name="Content Placeholder 37">
            <a:extLst>
              <a:ext uri="{FF2B5EF4-FFF2-40B4-BE49-F238E27FC236}">
                <a16:creationId xmlns:a16="http://schemas.microsoft.com/office/drawing/2014/main" id="{9E4E89BC-15DD-4AD0-86F9-D1C92F4B3B4A}"/>
              </a:ext>
              <a:ext uri="{C183D7F6-B498-43B3-948B-1728B52AA6E4}">
                <adec:decorative xmlns:adec="http://schemas.microsoft.com/office/drawing/2017/decorative" val="1"/>
              </a:ext>
            </a:extLst>
          </p:cNvPr>
          <p:cNvPicPr>
            <a:picLocks noGrp="1" noChangeAspect="1"/>
          </p:cNvPicPr>
          <p:nvPr>
            <p:ph sz="quarter" idx="25"/>
          </p:nvPr>
        </p:nvPicPr>
        <p:blipFill>
          <a:blip r:embed="rId7"/>
          <a:stretch>
            <a:fillRect/>
          </a:stretch>
        </p:blipFill>
        <p:spPr>
          <a:xfrm>
            <a:off x="7294480" y="3568355"/>
            <a:ext cx="1032116" cy="674035"/>
          </a:xfrm>
          <a:prstGeom prst="rect">
            <a:avLst/>
          </a:prstGeom>
        </p:spPr>
      </p:pic>
      <p:pic>
        <p:nvPicPr>
          <p:cNvPr id="24" name="Content Placeholder 23">
            <a:extLst>
              <a:ext uri="{FF2B5EF4-FFF2-40B4-BE49-F238E27FC236}">
                <a16:creationId xmlns:a16="http://schemas.microsoft.com/office/drawing/2014/main" id="{7F5EDBC0-9FDE-41B6-8A8D-BDD38612DC1E}"/>
              </a:ext>
              <a:ext uri="{C183D7F6-B498-43B3-948B-1728B52AA6E4}">
                <adec:decorative xmlns:adec="http://schemas.microsoft.com/office/drawing/2017/decorative" val="1"/>
              </a:ext>
            </a:extLst>
          </p:cNvPr>
          <p:cNvPicPr>
            <a:picLocks noGrp="1" noChangeAspect="1"/>
          </p:cNvPicPr>
          <p:nvPr>
            <p:ph sz="quarter" idx="18"/>
          </p:nvPr>
        </p:nvPicPr>
        <p:blipFill>
          <a:blip r:embed="rId8"/>
          <a:stretch>
            <a:fillRect/>
          </a:stretch>
        </p:blipFill>
        <p:spPr>
          <a:xfrm>
            <a:off x="710485" y="4500745"/>
            <a:ext cx="1512683" cy="536575"/>
          </a:xfrm>
          <a:prstGeom prst="rect">
            <a:avLst/>
          </a:prstGeom>
        </p:spPr>
      </p:pic>
      <p:pic>
        <p:nvPicPr>
          <p:cNvPr id="32" name="Content Placeholder 31">
            <a:extLst>
              <a:ext uri="{FF2B5EF4-FFF2-40B4-BE49-F238E27FC236}">
                <a16:creationId xmlns:a16="http://schemas.microsoft.com/office/drawing/2014/main" id="{565D356E-4189-4A24-88CE-B25AB4BD5C33}"/>
              </a:ext>
              <a:ext uri="{C183D7F6-B498-43B3-948B-1728B52AA6E4}">
                <adec:decorative xmlns:adec="http://schemas.microsoft.com/office/drawing/2017/decorative" val="1"/>
              </a:ext>
            </a:extLst>
          </p:cNvPr>
          <p:cNvPicPr>
            <a:picLocks noGrp="1" noChangeAspect="1"/>
          </p:cNvPicPr>
          <p:nvPr>
            <p:ph sz="quarter" idx="22"/>
          </p:nvPr>
        </p:nvPicPr>
        <p:blipFill>
          <a:blip r:embed="rId9"/>
          <a:stretch>
            <a:fillRect/>
          </a:stretch>
        </p:blipFill>
        <p:spPr>
          <a:xfrm>
            <a:off x="2756605" y="4475815"/>
            <a:ext cx="878426" cy="563518"/>
          </a:xfrm>
          <a:prstGeom prst="rect">
            <a:avLst/>
          </a:prstGeom>
        </p:spPr>
      </p:pic>
      <p:pic>
        <p:nvPicPr>
          <p:cNvPr id="40" name="Content Placeholder 39">
            <a:extLst>
              <a:ext uri="{FF2B5EF4-FFF2-40B4-BE49-F238E27FC236}">
                <a16:creationId xmlns:a16="http://schemas.microsoft.com/office/drawing/2014/main" id="{7722BFC2-FA93-4CC3-8EF0-E09018AEB2D7}"/>
              </a:ext>
              <a:ext uri="{C183D7F6-B498-43B3-948B-1728B52AA6E4}">
                <adec:decorative xmlns:adec="http://schemas.microsoft.com/office/drawing/2017/decorative" val="1"/>
              </a:ext>
            </a:extLst>
          </p:cNvPr>
          <p:cNvPicPr>
            <a:picLocks noGrp="1" noChangeAspect="1"/>
          </p:cNvPicPr>
          <p:nvPr>
            <p:ph sz="quarter" idx="26"/>
          </p:nvPr>
        </p:nvPicPr>
        <p:blipFill>
          <a:blip r:embed="rId10"/>
          <a:stretch>
            <a:fillRect/>
          </a:stretch>
        </p:blipFill>
        <p:spPr>
          <a:xfrm>
            <a:off x="7383552" y="4500745"/>
            <a:ext cx="833334" cy="496455"/>
          </a:xfrm>
          <a:prstGeom prst="rect">
            <a:avLst/>
          </a:prstGeom>
        </p:spPr>
      </p:pic>
      <p:pic>
        <p:nvPicPr>
          <p:cNvPr id="26" name="Content Placeholder 25">
            <a:extLst>
              <a:ext uri="{FF2B5EF4-FFF2-40B4-BE49-F238E27FC236}">
                <a16:creationId xmlns:a16="http://schemas.microsoft.com/office/drawing/2014/main" id="{0CA599D2-E3B0-49A4-83A8-8C697FD2AF4F}"/>
              </a:ext>
              <a:ext uri="{C183D7F6-B498-43B3-948B-1728B52AA6E4}">
                <adec:decorative xmlns:adec="http://schemas.microsoft.com/office/drawing/2017/decorative" val="1"/>
              </a:ext>
            </a:extLst>
          </p:cNvPr>
          <p:cNvPicPr>
            <a:picLocks noGrp="1" noChangeAspect="1"/>
          </p:cNvPicPr>
          <p:nvPr>
            <p:ph sz="quarter" idx="19"/>
          </p:nvPr>
        </p:nvPicPr>
        <p:blipFill>
          <a:blip r:embed="rId11"/>
          <a:stretch>
            <a:fillRect/>
          </a:stretch>
        </p:blipFill>
        <p:spPr>
          <a:xfrm>
            <a:off x="637320" y="5337000"/>
            <a:ext cx="1659015" cy="495300"/>
          </a:xfrm>
          <a:prstGeom prst="rect">
            <a:avLst/>
          </a:prstGeom>
        </p:spPr>
      </p:pic>
      <p:pic>
        <p:nvPicPr>
          <p:cNvPr id="34" name="Content Placeholder 33">
            <a:extLst>
              <a:ext uri="{FF2B5EF4-FFF2-40B4-BE49-F238E27FC236}">
                <a16:creationId xmlns:a16="http://schemas.microsoft.com/office/drawing/2014/main" id="{03D21BC5-A0DC-4A40-9E1D-9951AFB9445D}"/>
              </a:ext>
              <a:ext uri="{C183D7F6-B498-43B3-948B-1728B52AA6E4}">
                <adec:decorative xmlns:adec="http://schemas.microsoft.com/office/drawing/2017/decorative" val="1"/>
              </a:ext>
            </a:extLst>
          </p:cNvPr>
          <p:cNvPicPr>
            <a:picLocks noGrp="1" noChangeAspect="1"/>
          </p:cNvPicPr>
          <p:nvPr>
            <p:ph sz="quarter" idx="23"/>
          </p:nvPr>
        </p:nvPicPr>
        <p:blipFill>
          <a:blip r:embed="rId12"/>
          <a:stretch>
            <a:fillRect/>
          </a:stretch>
        </p:blipFill>
        <p:spPr>
          <a:xfrm>
            <a:off x="2746077" y="5322724"/>
            <a:ext cx="901853" cy="497898"/>
          </a:xfrm>
          <a:prstGeom prst="rect">
            <a:avLst/>
          </a:prstGeom>
        </p:spPr>
      </p:pic>
      <p:pic>
        <p:nvPicPr>
          <p:cNvPr id="42" name="Content Placeholder 41">
            <a:extLst>
              <a:ext uri="{FF2B5EF4-FFF2-40B4-BE49-F238E27FC236}">
                <a16:creationId xmlns:a16="http://schemas.microsoft.com/office/drawing/2014/main" id="{52D5C256-D438-4FFA-81C4-9D7EFAAD29FF}"/>
              </a:ext>
              <a:ext uri="{C183D7F6-B498-43B3-948B-1728B52AA6E4}">
                <adec:decorative xmlns:adec="http://schemas.microsoft.com/office/drawing/2017/decorative" val="1"/>
              </a:ext>
            </a:extLst>
          </p:cNvPr>
          <p:cNvPicPr>
            <a:picLocks noGrp="1" noChangeAspect="1"/>
          </p:cNvPicPr>
          <p:nvPr>
            <p:ph sz="quarter" idx="27"/>
          </p:nvPr>
        </p:nvPicPr>
        <p:blipFill>
          <a:blip r:embed="rId13"/>
          <a:stretch>
            <a:fillRect/>
          </a:stretch>
        </p:blipFill>
        <p:spPr>
          <a:xfrm>
            <a:off x="7358548" y="5267150"/>
            <a:ext cx="883343" cy="565150"/>
          </a:xfrm>
          <a:prstGeom prst="rect">
            <a:avLst/>
          </a:prstGeom>
        </p:spPr>
      </p:pic>
    </p:spTree>
    <p:extLst>
      <p:ext uri="{BB962C8B-B14F-4D97-AF65-F5344CB8AC3E}">
        <p14:creationId xmlns:p14="http://schemas.microsoft.com/office/powerpoint/2010/main" val="698774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dirty="0"/>
              <a:t>Naming Amines</a:t>
            </a:r>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8" y="1542087"/>
            <a:ext cx="8271317" cy="2454726"/>
          </a:xfrm>
        </p:spPr>
        <p:txBody>
          <a:bodyPr/>
          <a:lstStyle/>
          <a:p>
            <a:pPr marL="432" indent="0">
              <a:buNone/>
            </a:pPr>
            <a:r>
              <a:rPr lang="en-IN" sz="2400" dirty="0"/>
              <a:t>Simple amines</a:t>
            </a:r>
          </a:p>
          <a:p>
            <a:r>
              <a:rPr lang="en-IN" sz="2400" dirty="0"/>
              <a:t>are named as </a:t>
            </a:r>
            <a:r>
              <a:rPr lang="en-IN" sz="2400" b="1" dirty="0"/>
              <a:t>alkylamines</a:t>
            </a:r>
          </a:p>
          <a:p>
            <a:r>
              <a:rPr lang="en-IN" sz="2400" dirty="0"/>
              <a:t>list the names of the alkyl groups bonded to the N atom in alphabetical order in front of </a:t>
            </a:r>
            <a:r>
              <a:rPr lang="en-IN" sz="2400" b="1" dirty="0"/>
              <a:t>amine</a:t>
            </a:r>
          </a:p>
          <a:p>
            <a:r>
              <a:rPr lang="en-IN" sz="2400" dirty="0"/>
              <a:t>use prefixes to identify duplicate alkyl substituents</a:t>
            </a:r>
          </a:p>
        </p:txBody>
      </p:sp>
      <p:pic>
        <p:nvPicPr>
          <p:cNvPr id="23" name="Content Placeholder 22" descr="A condensed structure shows an N H 2 group connected to a 2 carbon chain.">
            <a:extLst>
              <a:ext uri="{FF2B5EF4-FFF2-40B4-BE49-F238E27FC236}">
                <a16:creationId xmlns:a16="http://schemas.microsoft.com/office/drawing/2014/main" id="{5114CC81-22A3-4E1B-8FFC-F67FD34DB876}"/>
              </a:ext>
            </a:extLst>
          </p:cNvPr>
          <p:cNvPicPr>
            <a:picLocks noGrp="1" noChangeAspect="1"/>
          </p:cNvPicPr>
          <p:nvPr>
            <p:ph sz="quarter" idx="15"/>
          </p:nvPr>
        </p:nvPicPr>
        <p:blipFill>
          <a:blip r:embed="rId2"/>
          <a:stretch>
            <a:fillRect/>
          </a:stretch>
        </p:blipFill>
        <p:spPr>
          <a:xfrm>
            <a:off x="914400" y="4175145"/>
            <a:ext cx="2074398" cy="454287"/>
          </a:xfrm>
          <a:prstGeom prst="rect">
            <a:avLst/>
          </a:prstGeom>
        </p:spPr>
      </p:pic>
      <p:sp>
        <p:nvSpPr>
          <p:cNvPr id="3" name="Content Placeholder 2">
            <a:extLst>
              <a:ext uri="{FF2B5EF4-FFF2-40B4-BE49-F238E27FC236}">
                <a16:creationId xmlns:a16="http://schemas.microsoft.com/office/drawing/2014/main" id="{1AD4D850-7879-4E3D-B387-C40069F8AB71}"/>
              </a:ext>
            </a:extLst>
          </p:cNvPr>
          <p:cNvSpPr>
            <a:spLocks noGrp="1"/>
          </p:cNvSpPr>
          <p:nvPr>
            <p:ph sz="quarter" idx="16"/>
          </p:nvPr>
        </p:nvSpPr>
        <p:spPr>
          <a:xfrm>
            <a:off x="4409769" y="4251604"/>
            <a:ext cx="1725561" cy="413918"/>
          </a:xfrm>
        </p:spPr>
        <p:txBody>
          <a:bodyPr/>
          <a:lstStyle/>
          <a:p>
            <a:pPr marL="432" indent="0">
              <a:buNone/>
            </a:pPr>
            <a:r>
              <a:rPr lang="en-IN" sz="2400" b="1" dirty="0"/>
              <a:t>Ethyl</a:t>
            </a:r>
            <a:r>
              <a:rPr lang="en-IN" sz="2400" dirty="0"/>
              <a:t>amine</a:t>
            </a:r>
          </a:p>
        </p:txBody>
      </p:sp>
      <p:pic>
        <p:nvPicPr>
          <p:cNvPr id="24" name="Content Placeholder 23" descr="Ethylamine is as follows. C H 3, single bond, C H 2, single bond, N H 3. The N has 1 lone pair. Dimethylamine is as follows. C H 3, single bond, N H, single bond, C H 3. The N has 1 lone pair. Ethyl dimethylamine is as follows. C H 3, single bond, N, single bond, C H 2, single bond, C H 3. The N is single bonded to C H 3 below, and the N has 1 lone pair.">
            <a:extLst>
              <a:ext uri="{FF2B5EF4-FFF2-40B4-BE49-F238E27FC236}">
                <a16:creationId xmlns:a16="http://schemas.microsoft.com/office/drawing/2014/main" id="{CDC79BF8-E604-49CE-A0B5-9FF234FD76F9}"/>
              </a:ext>
            </a:extLst>
          </p:cNvPr>
          <p:cNvPicPr>
            <a:picLocks noGrp="1" noChangeAspect="1"/>
          </p:cNvPicPr>
          <p:nvPr>
            <p:ph sz="quarter" idx="17"/>
          </p:nvPr>
        </p:nvPicPr>
        <p:blipFill>
          <a:blip r:embed="rId3"/>
          <a:stretch>
            <a:fillRect/>
          </a:stretch>
        </p:blipFill>
        <p:spPr>
          <a:xfrm>
            <a:off x="914400" y="4809152"/>
            <a:ext cx="2022112" cy="450044"/>
          </a:xfrm>
          <a:prstGeom prst="rect">
            <a:avLst/>
          </a:prstGeom>
        </p:spPr>
      </p:pic>
      <p:sp>
        <p:nvSpPr>
          <p:cNvPr id="7" name="Content Placeholder 6">
            <a:extLst>
              <a:ext uri="{FF2B5EF4-FFF2-40B4-BE49-F238E27FC236}">
                <a16:creationId xmlns:a16="http://schemas.microsoft.com/office/drawing/2014/main" id="{C929614C-EC06-4D3E-8366-DDE1A9CF7BAF}"/>
              </a:ext>
            </a:extLst>
          </p:cNvPr>
          <p:cNvSpPr>
            <a:spLocks noGrp="1"/>
          </p:cNvSpPr>
          <p:nvPr>
            <p:ph sz="quarter" idx="18"/>
          </p:nvPr>
        </p:nvSpPr>
        <p:spPr>
          <a:xfrm>
            <a:off x="4409769" y="4827394"/>
            <a:ext cx="2318672" cy="413560"/>
          </a:xfrm>
        </p:spPr>
        <p:txBody>
          <a:bodyPr/>
          <a:lstStyle/>
          <a:p>
            <a:pPr marL="432" indent="0">
              <a:buNone/>
            </a:pPr>
            <a:r>
              <a:rPr lang="en-IN" sz="2400" b="1" dirty="0"/>
              <a:t>Dimethyl</a:t>
            </a:r>
            <a:r>
              <a:rPr lang="en-IN" sz="2400" dirty="0"/>
              <a:t>amine</a:t>
            </a:r>
          </a:p>
        </p:txBody>
      </p:sp>
      <p:pic>
        <p:nvPicPr>
          <p:cNvPr id="25" name="Content Placeholder 24" descr="A condensed structure shows an N atom bonded to two C H 3 groups and a 2 carbon chain.">
            <a:extLst>
              <a:ext uri="{FF2B5EF4-FFF2-40B4-BE49-F238E27FC236}">
                <a16:creationId xmlns:a16="http://schemas.microsoft.com/office/drawing/2014/main" id="{D32B1F76-6BCF-4A6A-94D7-53A8C4E627B8}"/>
              </a:ext>
            </a:extLst>
          </p:cNvPr>
          <p:cNvPicPr>
            <a:picLocks noGrp="1" noChangeAspect="1"/>
          </p:cNvPicPr>
          <p:nvPr>
            <p:ph sz="quarter" idx="19"/>
          </p:nvPr>
        </p:nvPicPr>
        <p:blipFill>
          <a:blip r:embed="rId4"/>
          <a:stretch>
            <a:fillRect/>
          </a:stretch>
        </p:blipFill>
        <p:spPr>
          <a:xfrm>
            <a:off x="899652" y="5480608"/>
            <a:ext cx="2624419" cy="899803"/>
          </a:xfrm>
          <a:prstGeom prst="rect">
            <a:avLst/>
          </a:prstGeom>
        </p:spPr>
      </p:pic>
      <p:sp>
        <p:nvSpPr>
          <p:cNvPr id="9" name="Content Placeholder 8">
            <a:extLst>
              <a:ext uri="{FF2B5EF4-FFF2-40B4-BE49-F238E27FC236}">
                <a16:creationId xmlns:a16="http://schemas.microsoft.com/office/drawing/2014/main" id="{8D01FED2-6557-441A-AE4B-D751FC32D2D3}"/>
              </a:ext>
            </a:extLst>
          </p:cNvPr>
          <p:cNvSpPr>
            <a:spLocks noGrp="1"/>
          </p:cNvSpPr>
          <p:nvPr>
            <p:ph sz="quarter" idx="20"/>
          </p:nvPr>
        </p:nvSpPr>
        <p:spPr>
          <a:xfrm>
            <a:off x="4392564" y="5442904"/>
            <a:ext cx="3733414" cy="441712"/>
          </a:xfrm>
        </p:spPr>
        <p:txBody>
          <a:bodyPr/>
          <a:lstStyle/>
          <a:p>
            <a:pPr marL="0" indent="0">
              <a:buNone/>
            </a:pPr>
            <a:r>
              <a:rPr lang="en-IN" sz="2400" b="1" dirty="0" err="1"/>
              <a:t>Ethyldimethyl</a:t>
            </a:r>
            <a:r>
              <a:rPr lang="en-IN" sz="2400" dirty="0" err="1"/>
              <a:t>amine</a:t>
            </a:r>
            <a:endParaRPr lang="en-IN" sz="2400" dirty="0"/>
          </a:p>
        </p:txBody>
      </p:sp>
    </p:spTree>
    <p:extLst>
      <p:ext uri="{BB962C8B-B14F-4D97-AF65-F5344CB8AC3E}">
        <p14:creationId xmlns:p14="http://schemas.microsoft.com/office/powerpoint/2010/main" val="25961768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8" y="1542088"/>
            <a:ext cx="8138582" cy="788158"/>
          </a:xfrm>
        </p:spPr>
        <p:txBody>
          <a:bodyPr/>
          <a:lstStyle/>
          <a:p>
            <a:pPr marL="432" indent="0">
              <a:buNone/>
            </a:pPr>
            <a:r>
              <a:rPr lang="en-IN" sz="2400" dirty="0"/>
              <a:t>Write the common name for each amine and classify it as primary, secondary, or tertiary.</a:t>
            </a:r>
          </a:p>
        </p:txBody>
      </p:sp>
      <p:sp>
        <p:nvSpPr>
          <p:cNvPr id="5" name="Content Placeholder 4">
            <a:extLst>
              <a:ext uri="{FF2B5EF4-FFF2-40B4-BE49-F238E27FC236}">
                <a16:creationId xmlns:a16="http://schemas.microsoft.com/office/drawing/2014/main" id="{EDA69069-3DBA-475A-8AA6-0626906254EE}"/>
              </a:ext>
            </a:extLst>
          </p:cNvPr>
          <p:cNvSpPr>
            <a:spLocks noGrp="1"/>
          </p:cNvSpPr>
          <p:nvPr>
            <p:ph sz="quarter" idx="15"/>
          </p:nvPr>
        </p:nvSpPr>
        <p:spPr>
          <a:xfrm>
            <a:off x="459728" y="2668717"/>
            <a:ext cx="410427" cy="412552"/>
          </a:xfrm>
        </p:spPr>
        <p:txBody>
          <a:bodyPr/>
          <a:lstStyle/>
          <a:p>
            <a:pPr marL="432" indent="0">
              <a:buNone/>
            </a:pPr>
            <a:r>
              <a:rPr lang="en-US" sz="2400" dirty="0">
                <a:solidFill>
                  <a:schemeClr val="tx2"/>
                </a:solidFill>
              </a:rPr>
              <a:t>A.</a:t>
            </a:r>
            <a:endParaRPr lang="en-IN" sz="2400" dirty="0">
              <a:solidFill>
                <a:schemeClr val="tx2"/>
              </a:solidFill>
            </a:endParaRPr>
          </a:p>
        </p:txBody>
      </p:sp>
      <p:pic>
        <p:nvPicPr>
          <p:cNvPr id="23" name="Content Placeholder 22" descr="C H 3, single bond, C H 2, single bond, C H 2, single bond, N H 2.">
            <a:extLst>
              <a:ext uri="{FF2B5EF4-FFF2-40B4-BE49-F238E27FC236}">
                <a16:creationId xmlns:a16="http://schemas.microsoft.com/office/drawing/2014/main" id="{A6743C65-380A-416F-A8F9-7F75725E48A8}"/>
              </a:ext>
            </a:extLst>
          </p:cNvPr>
          <p:cNvPicPr>
            <a:picLocks noGrp="1" noChangeAspect="1"/>
          </p:cNvPicPr>
          <p:nvPr>
            <p:ph sz="quarter" idx="16"/>
          </p:nvPr>
        </p:nvPicPr>
        <p:blipFill>
          <a:blip r:embed="rId2"/>
          <a:stretch>
            <a:fillRect/>
          </a:stretch>
        </p:blipFill>
        <p:spPr>
          <a:xfrm>
            <a:off x="1017636" y="2713702"/>
            <a:ext cx="3414056" cy="317019"/>
          </a:xfrm>
          <a:prstGeom prst="rect">
            <a:avLst/>
          </a:prstGeom>
        </p:spPr>
      </p:pic>
      <p:sp>
        <p:nvSpPr>
          <p:cNvPr id="8" name="Content Placeholder 7">
            <a:extLst>
              <a:ext uri="{FF2B5EF4-FFF2-40B4-BE49-F238E27FC236}">
                <a16:creationId xmlns:a16="http://schemas.microsoft.com/office/drawing/2014/main" id="{4A2D2746-6714-47A7-8E21-E9F8D3106B08}"/>
              </a:ext>
            </a:extLst>
          </p:cNvPr>
          <p:cNvSpPr>
            <a:spLocks noGrp="1"/>
          </p:cNvSpPr>
          <p:nvPr>
            <p:ph sz="quarter" idx="19"/>
          </p:nvPr>
        </p:nvSpPr>
        <p:spPr>
          <a:xfrm>
            <a:off x="459728" y="3871248"/>
            <a:ext cx="395678" cy="405783"/>
          </a:xfrm>
        </p:spPr>
        <p:txBody>
          <a:bodyPr/>
          <a:lstStyle/>
          <a:p>
            <a:pPr marL="0" indent="0">
              <a:buNone/>
            </a:pPr>
            <a:r>
              <a:rPr lang="en-IN" sz="2400" dirty="0">
                <a:solidFill>
                  <a:schemeClr val="tx2"/>
                </a:solidFill>
              </a:rPr>
              <a:t>B.</a:t>
            </a:r>
          </a:p>
        </p:txBody>
      </p:sp>
      <p:pic>
        <p:nvPicPr>
          <p:cNvPr id="24" name="Content Placeholder 23" descr="C H 3, single bond, C H 2, single bond, N, single bond, C H 3. N is single bonded to C H 3 above.">
            <a:extLst>
              <a:ext uri="{FF2B5EF4-FFF2-40B4-BE49-F238E27FC236}">
                <a16:creationId xmlns:a16="http://schemas.microsoft.com/office/drawing/2014/main" id="{E4C647AD-2983-46F4-A39E-8E388DB0CE8D}"/>
              </a:ext>
            </a:extLst>
          </p:cNvPr>
          <p:cNvPicPr>
            <a:picLocks noGrp="1" noChangeAspect="1"/>
          </p:cNvPicPr>
          <p:nvPr>
            <p:ph sz="quarter" idx="18"/>
          </p:nvPr>
        </p:nvPicPr>
        <p:blipFill>
          <a:blip r:embed="rId3"/>
          <a:stretch>
            <a:fillRect/>
          </a:stretch>
        </p:blipFill>
        <p:spPr>
          <a:xfrm>
            <a:off x="953399" y="3374245"/>
            <a:ext cx="2908857" cy="967628"/>
          </a:xfrm>
          <a:prstGeom prst="rect">
            <a:avLst/>
          </a:prstGeom>
        </p:spPr>
      </p:pic>
    </p:spTree>
    <p:extLst>
      <p:ext uri="{BB962C8B-B14F-4D97-AF65-F5344CB8AC3E}">
        <p14:creationId xmlns:p14="http://schemas.microsoft.com/office/powerpoint/2010/main" val="3866680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8" y="1542088"/>
            <a:ext cx="8138582" cy="788158"/>
          </a:xfrm>
        </p:spPr>
        <p:txBody>
          <a:bodyPr/>
          <a:lstStyle/>
          <a:p>
            <a:pPr marL="432" indent="0">
              <a:buNone/>
            </a:pPr>
            <a:r>
              <a:rPr lang="en-IN" sz="2400" dirty="0"/>
              <a:t>Write the common name for each amine and classify it as primary, secondary, or tertiary.</a:t>
            </a:r>
          </a:p>
        </p:txBody>
      </p:sp>
      <p:sp>
        <p:nvSpPr>
          <p:cNvPr id="5" name="Content Placeholder 4">
            <a:extLst>
              <a:ext uri="{FF2B5EF4-FFF2-40B4-BE49-F238E27FC236}">
                <a16:creationId xmlns:a16="http://schemas.microsoft.com/office/drawing/2014/main" id="{EDA69069-3DBA-475A-8AA6-0626906254EE}"/>
              </a:ext>
            </a:extLst>
          </p:cNvPr>
          <p:cNvSpPr>
            <a:spLocks noGrp="1"/>
          </p:cNvSpPr>
          <p:nvPr>
            <p:ph sz="quarter" idx="15"/>
          </p:nvPr>
        </p:nvSpPr>
        <p:spPr>
          <a:xfrm>
            <a:off x="459728" y="2668717"/>
            <a:ext cx="410427" cy="412552"/>
          </a:xfrm>
        </p:spPr>
        <p:txBody>
          <a:bodyPr/>
          <a:lstStyle/>
          <a:p>
            <a:pPr marL="432" indent="0">
              <a:buNone/>
            </a:pPr>
            <a:r>
              <a:rPr lang="en-US" sz="2400" dirty="0">
                <a:solidFill>
                  <a:schemeClr val="tx2"/>
                </a:solidFill>
              </a:rPr>
              <a:t>A.</a:t>
            </a:r>
            <a:endParaRPr lang="en-IN" sz="2400" dirty="0">
              <a:solidFill>
                <a:schemeClr val="tx2"/>
              </a:solidFill>
            </a:endParaRPr>
          </a:p>
        </p:txBody>
      </p:sp>
      <p:pic>
        <p:nvPicPr>
          <p:cNvPr id="23" name="Content Placeholder 22" descr="C H 3, single bond, C H 2, single bond, C H 2, single bond, N H 2.">
            <a:extLst>
              <a:ext uri="{FF2B5EF4-FFF2-40B4-BE49-F238E27FC236}">
                <a16:creationId xmlns:a16="http://schemas.microsoft.com/office/drawing/2014/main" id="{A6743C65-380A-416F-A8F9-7F75725E48A8}"/>
              </a:ext>
            </a:extLst>
          </p:cNvPr>
          <p:cNvPicPr>
            <a:picLocks noGrp="1" noChangeAspect="1"/>
          </p:cNvPicPr>
          <p:nvPr>
            <p:ph sz="quarter" idx="16"/>
          </p:nvPr>
        </p:nvPicPr>
        <p:blipFill>
          <a:blip r:embed="rId3"/>
          <a:stretch>
            <a:fillRect/>
          </a:stretch>
        </p:blipFill>
        <p:spPr>
          <a:xfrm>
            <a:off x="1017636" y="2713702"/>
            <a:ext cx="3414056" cy="317019"/>
          </a:xfrm>
          <a:prstGeom prst="rect">
            <a:avLst/>
          </a:prstGeom>
        </p:spPr>
      </p:pic>
      <p:sp>
        <p:nvSpPr>
          <p:cNvPr id="6" name="Content Placeholder 5">
            <a:extLst>
              <a:ext uri="{FF2B5EF4-FFF2-40B4-BE49-F238E27FC236}">
                <a16:creationId xmlns:a16="http://schemas.microsoft.com/office/drawing/2014/main" id="{A21F88D1-47F2-4610-AFA0-1C7B1DA8E68F}"/>
              </a:ext>
            </a:extLst>
          </p:cNvPr>
          <p:cNvSpPr>
            <a:spLocks noGrp="1"/>
          </p:cNvSpPr>
          <p:nvPr>
            <p:ph sz="quarter" idx="17"/>
          </p:nvPr>
        </p:nvSpPr>
        <p:spPr>
          <a:xfrm>
            <a:off x="4953000" y="2639221"/>
            <a:ext cx="1875503" cy="416277"/>
          </a:xfrm>
        </p:spPr>
        <p:txBody>
          <a:bodyPr/>
          <a:lstStyle/>
          <a:p>
            <a:pPr marL="432" indent="0">
              <a:buNone/>
            </a:pPr>
            <a:r>
              <a:rPr lang="en-IN" sz="2400" dirty="0"/>
              <a:t>propylamine,</a:t>
            </a:r>
            <a:endParaRPr lang="en-IN" sz="2400" dirty="0">
              <a:solidFill>
                <a:schemeClr val="tx1"/>
              </a:solidFill>
            </a:endParaRPr>
          </a:p>
        </p:txBody>
      </p:sp>
      <p:graphicFrame>
        <p:nvGraphicFramePr>
          <p:cNvPr id="3" name="Object 2" descr="1 degrees">
            <a:extLst>
              <a:ext uri="{FF2B5EF4-FFF2-40B4-BE49-F238E27FC236}">
                <a16:creationId xmlns:a16="http://schemas.microsoft.com/office/drawing/2014/main" id="{0AB695E3-A1BA-445B-A336-806C142FF953}"/>
              </a:ext>
            </a:extLst>
          </p:cNvPr>
          <p:cNvGraphicFramePr>
            <a:graphicFrameLocks noChangeAspect="1"/>
          </p:cNvGraphicFramePr>
          <p:nvPr>
            <p:extLst/>
          </p:nvPr>
        </p:nvGraphicFramePr>
        <p:xfrm>
          <a:off x="6909210" y="2702047"/>
          <a:ext cx="279400" cy="265430"/>
        </p:xfrm>
        <a:graphic>
          <a:graphicData uri="http://schemas.openxmlformats.org/presentationml/2006/ole">
            <mc:AlternateContent xmlns:mc="http://schemas.openxmlformats.org/markup-compatibility/2006">
              <mc:Choice xmlns:v="urn:schemas-microsoft-com:vml" Requires="v">
                <p:oleObj spid="_x0000_s13316" name="Equation" r:id="rId4" imgW="253800" imgH="241200" progId="Equation.DSMT4">
                  <p:embed/>
                </p:oleObj>
              </mc:Choice>
              <mc:Fallback>
                <p:oleObj name="Equation" r:id="rId4" imgW="253800" imgH="241200" progId="Equation.DSMT4">
                  <p:embed/>
                  <p:pic>
                    <p:nvPicPr>
                      <p:cNvPr id="3" name="Object 2" descr="1 degrees">
                        <a:extLst>
                          <a:ext uri="{FF2B5EF4-FFF2-40B4-BE49-F238E27FC236}">
                            <a16:creationId xmlns:a16="http://schemas.microsoft.com/office/drawing/2014/main" id="{0AB695E3-A1BA-445B-A336-806C142FF953}"/>
                          </a:ext>
                        </a:extLst>
                      </p:cNvPr>
                      <p:cNvPicPr/>
                      <p:nvPr/>
                    </p:nvPicPr>
                    <p:blipFill>
                      <a:blip r:embed="rId5"/>
                      <a:stretch>
                        <a:fillRect/>
                      </a:stretch>
                    </p:blipFill>
                    <p:spPr>
                      <a:xfrm>
                        <a:off x="6909210" y="2702047"/>
                        <a:ext cx="279400" cy="26543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4A2D2746-6714-47A7-8E21-E9F8D3106B08}"/>
              </a:ext>
            </a:extLst>
          </p:cNvPr>
          <p:cNvSpPr>
            <a:spLocks noGrp="1"/>
          </p:cNvSpPr>
          <p:nvPr>
            <p:ph sz="quarter" idx="19"/>
          </p:nvPr>
        </p:nvSpPr>
        <p:spPr>
          <a:xfrm>
            <a:off x="459728" y="3871248"/>
            <a:ext cx="395678" cy="405783"/>
          </a:xfrm>
        </p:spPr>
        <p:txBody>
          <a:bodyPr/>
          <a:lstStyle/>
          <a:p>
            <a:pPr marL="0" indent="0">
              <a:buNone/>
            </a:pPr>
            <a:r>
              <a:rPr lang="en-IN" sz="2400" dirty="0">
                <a:solidFill>
                  <a:schemeClr val="tx2"/>
                </a:solidFill>
              </a:rPr>
              <a:t>B.</a:t>
            </a:r>
          </a:p>
        </p:txBody>
      </p:sp>
      <p:pic>
        <p:nvPicPr>
          <p:cNvPr id="24" name="Content Placeholder 23" descr="C H 3, single bond, C H 2, single bond, N, single bond, C H 3. N is single bonded to C H 3 above.">
            <a:extLst>
              <a:ext uri="{FF2B5EF4-FFF2-40B4-BE49-F238E27FC236}">
                <a16:creationId xmlns:a16="http://schemas.microsoft.com/office/drawing/2014/main" id="{E4C647AD-2983-46F4-A39E-8E388DB0CE8D}"/>
              </a:ext>
            </a:extLst>
          </p:cNvPr>
          <p:cNvPicPr>
            <a:picLocks noGrp="1" noChangeAspect="1"/>
          </p:cNvPicPr>
          <p:nvPr>
            <p:ph sz="quarter" idx="18"/>
          </p:nvPr>
        </p:nvPicPr>
        <p:blipFill>
          <a:blip r:embed="rId6"/>
          <a:stretch>
            <a:fillRect/>
          </a:stretch>
        </p:blipFill>
        <p:spPr>
          <a:xfrm>
            <a:off x="953399" y="3374245"/>
            <a:ext cx="2908857" cy="967628"/>
          </a:xfrm>
          <a:prstGeom prst="rect">
            <a:avLst/>
          </a:prstGeom>
        </p:spPr>
      </p:pic>
      <p:sp>
        <p:nvSpPr>
          <p:cNvPr id="9" name="Content Placeholder 8">
            <a:extLst>
              <a:ext uri="{FF2B5EF4-FFF2-40B4-BE49-F238E27FC236}">
                <a16:creationId xmlns:a16="http://schemas.microsoft.com/office/drawing/2014/main" id="{8D01FED2-6557-441A-AE4B-D751FC32D2D3}"/>
              </a:ext>
            </a:extLst>
          </p:cNvPr>
          <p:cNvSpPr>
            <a:spLocks noGrp="1"/>
          </p:cNvSpPr>
          <p:nvPr>
            <p:ph sz="quarter" idx="20"/>
          </p:nvPr>
        </p:nvSpPr>
        <p:spPr>
          <a:xfrm>
            <a:off x="4953000" y="3805833"/>
            <a:ext cx="2848897" cy="441712"/>
          </a:xfrm>
        </p:spPr>
        <p:txBody>
          <a:bodyPr/>
          <a:lstStyle/>
          <a:p>
            <a:pPr marL="0" indent="0">
              <a:buNone/>
            </a:pPr>
            <a:r>
              <a:rPr lang="en-IN" sz="2400" dirty="0" err="1"/>
              <a:t>ethyldimethylamine</a:t>
            </a:r>
            <a:r>
              <a:rPr lang="en-IN" sz="2400" dirty="0"/>
              <a:t>,</a:t>
            </a:r>
          </a:p>
        </p:txBody>
      </p:sp>
      <p:graphicFrame>
        <p:nvGraphicFramePr>
          <p:cNvPr id="25" name="Object 24" descr="3 degrees">
            <a:extLst>
              <a:ext uri="{FF2B5EF4-FFF2-40B4-BE49-F238E27FC236}">
                <a16:creationId xmlns:a16="http://schemas.microsoft.com/office/drawing/2014/main" id="{B61B2522-261C-4C3D-AD00-F18A7C2E9CFB}"/>
              </a:ext>
            </a:extLst>
          </p:cNvPr>
          <p:cNvGraphicFramePr>
            <a:graphicFrameLocks noChangeAspect="1"/>
          </p:cNvGraphicFramePr>
          <p:nvPr>
            <p:extLst/>
          </p:nvPr>
        </p:nvGraphicFramePr>
        <p:xfrm>
          <a:off x="7910256" y="3850863"/>
          <a:ext cx="293688" cy="277813"/>
        </p:xfrm>
        <a:graphic>
          <a:graphicData uri="http://schemas.openxmlformats.org/presentationml/2006/ole">
            <mc:AlternateContent xmlns:mc="http://schemas.openxmlformats.org/markup-compatibility/2006">
              <mc:Choice xmlns:v="urn:schemas-microsoft-com:vml" Requires="v">
                <p:oleObj spid="_x0000_s13317" name="Equation" r:id="rId7" imgW="266400" imgH="253800" progId="Equation.DSMT4">
                  <p:embed/>
                </p:oleObj>
              </mc:Choice>
              <mc:Fallback>
                <p:oleObj name="Equation" r:id="rId7" imgW="266400" imgH="253800" progId="Equation.DSMT4">
                  <p:embed/>
                  <p:pic>
                    <p:nvPicPr>
                      <p:cNvPr id="25" name="Object 24" descr="3 degrees">
                        <a:extLst>
                          <a:ext uri="{FF2B5EF4-FFF2-40B4-BE49-F238E27FC236}">
                            <a16:creationId xmlns:a16="http://schemas.microsoft.com/office/drawing/2014/main" id="{B61B2522-261C-4C3D-AD00-F18A7C2E9CFB}"/>
                          </a:ext>
                        </a:extLst>
                      </p:cNvPr>
                      <p:cNvPicPr/>
                      <p:nvPr/>
                    </p:nvPicPr>
                    <p:blipFill>
                      <a:blip r:embed="rId8"/>
                      <a:stretch>
                        <a:fillRect/>
                      </a:stretch>
                    </p:blipFill>
                    <p:spPr>
                      <a:xfrm>
                        <a:off x="7910256" y="3850863"/>
                        <a:ext cx="293688" cy="277813"/>
                      </a:xfrm>
                      <a:prstGeom prst="rect">
                        <a:avLst/>
                      </a:prstGeom>
                    </p:spPr>
                  </p:pic>
                </p:oleObj>
              </mc:Fallback>
            </mc:AlternateContent>
          </a:graphicData>
        </a:graphic>
      </p:graphicFrame>
    </p:spTree>
    <p:extLst>
      <p:ext uri="{BB962C8B-B14F-4D97-AF65-F5344CB8AC3E}">
        <p14:creationId xmlns:p14="http://schemas.microsoft.com/office/powerpoint/2010/main" val="17783032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dirty="0"/>
              <a:t>Aromatic Amines</a:t>
            </a:r>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8" y="1556835"/>
            <a:ext cx="8433549" cy="1024132"/>
          </a:xfrm>
        </p:spPr>
        <p:txBody>
          <a:bodyPr/>
          <a:lstStyle/>
          <a:p>
            <a:r>
              <a:rPr lang="en-IN" sz="2400" dirty="0"/>
              <a:t>The amine of benzene is named </a:t>
            </a:r>
            <a:r>
              <a:rPr lang="en-IN" sz="2400" b="1" dirty="0"/>
              <a:t>aniline</a:t>
            </a:r>
            <a:r>
              <a:rPr lang="en-IN" sz="2400" dirty="0"/>
              <a:t>.</a:t>
            </a:r>
          </a:p>
          <a:p>
            <a:r>
              <a:rPr lang="en-IN" sz="2400" dirty="0"/>
              <a:t>Alkyl groups on the N use the prefix </a:t>
            </a:r>
            <a:r>
              <a:rPr lang="en-IN" sz="2400" b="1" i="1" dirty="0"/>
              <a:t>N</a:t>
            </a:r>
            <a:r>
              <a:rPr lang="en-IN" sz="2400" dirty="0"/>
              <a:t>- with the alkyl name.</a:t>
            </a:r>
          </a:p>
        </p:txBody>
      </p:sp>
      <p:pic>
        <p:nvPicPr>
          <p:cNvPr id="23" name="Content Placeholder 22" descr="Three Lewis structures. For long description in Notes pane, press F6.">
            <a:extLst>
              <a:ext uri="{FF2B5EF4-FFF2-40B4-BE49-F238E27FC236}">
                <a16:creationId xmlns:a16="http://schemas.microsoft.com/office/drawing/2014/main" id="{4FCF4761-5A53-4796-A5D5-E54F1A2BE331}"/>
              </a:ext>
            </a:extLst>
          </p:cNvPr>
          <p:cNvPicPr>
            <a:picLocks noGrp="1" noChangeAspect="1"/>
          </p:cNvPicPr>
          <p:nvPr>
            <p:ph sz="quarter" idx="15"/>
          </p:nvPr>
        </p:nvPicPr>
        <p:blipFill>
          <a:blip r:embed="rId3"/>
          <a:stretch>
            <a:fillRect/>
          </a:stretch>
        </p:blipFill>
        <p:spPr>
          <a:xfrm>
            <a:off x="2353780" y="2716881"/>
            <a:ext cx="4645442" cy="2525807"/>
          </a:xfrm>
          <a:prstGeom prst="rect">
            <a:avLst/>
          </a:prstGeom>
        </p:spPr>
      </p:pic>
      <p:sp>
        <p:nvSpPr>
          <p:cNvPr id="3" name="Content Placeholder 2">
            <a:extLst>
              <a:ext uri="{FF2B5EF4-FFF2-40B4-BE49-F238E27FC236}">
                <a16:creationId xmlns:a16="http://schemas.microsoft.com/office/drawing/2014/main" id="{1AD4D850-7879-4E3D-B387-C40069F8AB71}"/>
              </a:ext>
            </a:extLst>
          </p:cNvPr>
          <p:cNvSpPr>
            <a:spLocks noGrp="1"/>
          </p:cNvSpPr>
          <p:nvPr>
            <p:ph sz="quarter" idx="16"/>
          </p:nvPr>
        </p:nvSpPr>
        <p:spPr>
          <a:xfrm>
            <a:off x="457200" y="5552565"/>
            <a:ext cx="8465574" cy="744999"/>
          </a:xfrm>
        </p:spPr>
        <p:txBody>
          <a:bodyPr/>
          <a:lstStyle/>
          <a:p>
            <a:pPr marL="432" indent="0">
              <a:buNone/>
            </a:pPr>
            <a:r>
              <a:rPr lang="en-IN" sz="2400" b="1" dirty="0"/>
              <a:t>Aniline</a:t>
            </a:r>
            <a:r>
              <a:rPr lang="en-IN" sz="2400" dirty="0"/>
              <a:t> is used to make many dyes, which give </a:t>
            </a:r>
            <a:r>
              <a:rPr lang="en-IN" sz="2400" dirty="0" err="1"/>
              <a:t>color</a:t>
            </a:r>
            <a:r>
              <a:rPr lang="en-IN" sz="2400" dirty="0"/>
              <a:t> to wool, cotton, and silk </a:t>
            </a:r>
            <a:r>
              <a:rPr lang="en-IN" sz="2400" dirty="0" err="1"/>
              <a:t>fibers</a:t>
            </a:r>
            <a:r>
              <a:rPr lang="en-IN" sz="2400" dirty="0"/>
              <a:t>, as well as blue jeans.</a:t>
            </a:r>
          </a:p>
        </p:txBody>
      </p:sp>
    </p:spTree>
    <p:extLst>
      <p:ext uri="{BB962C8B-B14F-4D97-AF65-F5344CB8AC3E}">
        <p14:creationId xmlns:p14="http://schemas.microsoft.com/office/powerpoint/2010/main" val="26844805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8" y="1542087"/>
            <a:ext cx="7135691" cy="434197"/>
          </a:xfrm>
        </p:spPr>
        <p:txBody>
          <a:bodyPr/>
          <a:lstStyle/>
          <a:p>
            <a:pPr marL="432" indent="0">
              <a:buNone/>
            </a:pPr>
            <a:r>
              <a:rPr lang="en-IN" sz="2400" dirty="0"/>
              <a:t>Write the common name of each amine compound.</a:t>
            </a:r>
          </a:p>
        </p:txBody>
      </p:sp>
      <p:sp>
        <p:nvSpPr>
          <p:cNvPr id="5" name="Content Placeholder 4">
            <a:extLst>
              <a:ext uri="{FF2B5EF4-FFF2-40B4-BE49-F238E27FC236}">
                <a16:creationId xmlns:a16="http://schemas.microsoft.com/office/drawing/2014/main" id="{EDA69069-3DBA-475A-8AA6-0626906254EE}"/>
              </a:ext>
            </a:extLst>
          </p:cNvPr>
          <p:cNvSpPr>
            <a:spLocks noGrp="1"/>
          </p:cNvSpPr>
          <p:nvPr>
            <p:ph sz="quarter" idx="15"/>
          </p:nvPr>
        </p:nvSpPr>
        <p:spPr>
          <a:xfrm>
            <a:off x="459729" y="2793007"/>
            <a:ext cx="454672" cy="407392"/>
          </a:xfrm>
        </p:spPr>
        <p:txBody>
          <a:bodyPr/>
          <a:lstStyle/>
          <a:p>
            <a:pPr marL="432" indent="0">
              <a:buNone/>
            </a:pPr>
            <a:r>
              <a:rPr lang="en-US" sz="2400" dirty="0">
                <a:solidFill>
                  <a:schemeClr val="tx2"/>
                </a:solidFill>
              </a:rPr>
              <a:t>A.</a:t>
            </a:r>
            <a:endParaRPr lang="en-IN" sz="2400" dirty="0">
              <a:solidFill>
                <a:schemeClr val="tx2"/>
              </a:solidFill>
            </a:endParaRPr>
          </a:p>
        </p:txBody>
      </p:sp>
      <p:pic>
        <p:nvPicPr>
          <p:cNvPr id="23" name="Content Placeholder 22" descr="C H 3, single bond, C H 2, single bond, N, single bond, C H 2, single bond, C H 3. N is single bonded to C H 3 above.">
            <a:extLst>
              <a:ext uri="{FF2B5EF4-FFF2-40B4-BE49-F238E27FC236}">
                <a16:creationId xmlns:a16="http://schemas.microsoft.com/office/drawing/2014/main" id="{4DE24623-3288-4262-8AAE-20303157F445}"/>
              </a:ext>
            </a:extLst>
          </p:cNvPr>
          <p:cNvPicPr>
            <a:picLocks noGrp="1" noChangeAspect="1"/>
          </p:cNvPicPr>
          <p:nvPr>
            <p:ph sz="quarter" idx="16"/>
          </p:nvPr>
        </p:nvPicPr>
        <p:blipFill>
          <a:blip r:embed="rId2"/>
          <a:stretch>
            <a:fillRect/>
          </a:stretch>
        </p:blipFill>
        <p:spPr>
          <a:xfrm>
            <a:off x="1044818" y="2360841"/>
            <a:ext cx="3469788" cy="890894"/>
          </a:xfrm>
          <a:prstGeom prst="rect">
            <a:avLst/>
          </a:prstGeom>
        </p:spPr>
      </p:pic>
      <p:sp>
        <p:nvSpPr>
          <p:cNvPr id="7" name="Content Placeholder 6">
            <a:extLst>
              <a:ext uri="{FF2B5EF4-FFF2-40B4-BE49-F238E27FC236}">
                <a16:creationId xmlns:a16="http://schemas.microsoft.com/office/drawing/2014/main" id="{C929614C-EC06-4D3E-8366-DDE1A9CF7BAF}"/>
              </a:ext>
            </a:extLst>
          </p:cNvPr>
          <p:cNvSpPr>
            <a:spLocks noGrp="1"/>
          </p:cNvSpPr>
          <p:nvPr>
            <p:ph sz="quarter" idx="18"/>
          </p:nvPr>
        </p:nvSpPr>
        <p:spPr>
          <a:xfrm>
            <a:off x="454026" y="4158440"/>
            <a:ext cx="430878" cy="443057"/>
          </a:xfrm>
        </p:spPr>
        <p:txBody>
          <a:bodyPr/>
          <a:lstStyle/>
          <a:p>
            <a:pPr marL="432" indent="0">
              <a:buNone/>
            </a:pPr>
            <a:r>
              <a:rPr lang="en-IN" sz="2400" dirty="0">
                <a:solidFill>
                  <a:schemeClr val="tx2"/>
                </a:solidFill>
              </a:rPr>
              <a:t>B.</a:t>
            </a:r>
          </a:p>
        </p:txBody>
      </p:sp>
      <p:pic>
        <p:nvPicPr>
          <p:cNvPr id="25" name="Content Placeholder 24" descr="H, single bond, N, single bond, C H 2, single bond, C H 3. N is single bonded to a benzene below.">
            <a:extLst>
              <a:ext uri="{FF2B5EF4-FFF2-40B4-BE49-F238E27FC236}">
                <a16:creationId xmlns:a16="http://schemas.microsoft.com/office/drawing/2014/main" id="{27D77696-17CF-4486-AB05-60B2E7BE43B2}"/>
              </a:ext>
            </a:extLst>
          </p:cNvPr>
          <p:cNvPicPr>
            <a:picLocks noGrp="1" noChangeAspect="1"/>
          </p:cNvPicPr>
          <p:nvPr>
            <p:ph sz="quarter" idx="19"/>
          </p:nvPr>
        </p:nvPicPr>
        <p:blipFill>
          <a:blip r:embed="rId3"/>
          <a:stretch>
            <a:fillRect/>
          </a:stretch>
        </p:blipFill>
        <p:spPr>
          <a:xfrm>
            <a:off x="979581" y="3609208"/>
            <a:ext cx="2716792" cy="1578272"/>
          </a:xfrm>
          <a:prstGeom prst="rect">
            <a:avLst/>
          </a:prstGeom>
        </p:spPr>
      </p:pic>
    </p:spTree>
    <p:extLst>
      <p:ext uri="{BB962C8B-B14F-4D97-AF65-F5344CB8AC3E}">
        <p14:creationId xmlns:p14="http://schemas.microsoft.com/office/powerpoint/2010/main" val="34867613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8" y="1542087"/>
            <a:ext cx="7135691" cy="434197"/>
          </a:xfrm>
        </p:spPr>
        <p:txBody>
          <a:bodyPr/>
          <a:lstStyle/>
          <a:p>
            <a:pPr marL="432" indent="0">
              <a:buNone/>
            </a:pPr>
            <a:r>
              <a:rPr lang="en-IN" sz="2400" dirty="0"/>
              <a:t>Write the common name of each amine compound.</a:t>
            </a:r>
          </a:p>
        </p:txBody>
      </p:sp>
      <p:sp>
        <p:nvSpPr>
          <p:cNvPr id="5" name="Content Placeholder 4">
            <a:extLst>
              <a:ext uri="{FF2B5EF4-FFF2-40B4-BE49-F238E27FC236}">
                <a16:creationId xmlns:a16="http://schemas.microsoft.com/office/drawing/2014/main" id="{EDA69069-3DBA-475A-8AA6-0626906254EE}"/>
              </a:ext>
            </a:extLst>
          </p:cNvPr>
          <p:cNvSpPr>
            <a:spLocks noGrp="1"/>
          </p:cNvSpPr>
          <p:nvPr>
            <p:ph sz="quarter" idx="15"/>
          </p:nvPr>
        </p:nvSpPr>
        <p:spPr>
          <a:xfrm>
            <a:off x="459729" y="2793007"/>
            <a:ext cx="454672" cy="407392"/>
          </a:xfrm>
        </p:spPr>
        <p:txBody>
          <a:bodyPr/>
          <a:lstStyle/>
          <a:p>
            <a:pPr marL="432" indent="0">
              <a:buNone/>
            </a:pPr>
            <a:r>
              <a:rPr lang="en-US" sz="2400" dirty="0">
                <a:solidFill>
                  <a:schemeClr val="tx2"/>
                </a:solidFill>
              </a:rPr>
              <a:t>A.</a:t>
            </a:r>
            <a:endParaRPr lang="en-IN" sz="2400" dirty="0">
              <a:solidFill>
                <a:schemeClr val="tx2"/>
              </a:solidFill>
            </a:endParaRPr>
          </a:p>
        </p:txBody>
      </p:sp>
      <p:pic>
        <p:nvPicPr>
          <p:cNvPr id="23" name="Content Placeholder 22" descr="C H 3, single bond, C H 2, single bond, N, single bond, C H 2, single bond, C H 3. N is single bonded to C H 3 above.">
            <a:extLst>
              <a:ext uri="{FF2B5EF4-FFF2-40B4-BE49-F238E27FC236}">
                <a16:creationId xmlns:a16="http://schemas.microsoft.com/office/drawing/2014/main" id="{4DE24623-3288-4262-8AAE-20303157F445}"/>
              </a:ext>
            </a:extLst>
          </p:cNvPr>
          <p:cNvPicPr>
            <a:picLocks noGrp="1" noChangeAspect="1"/>
          </p:cNvPicPr>
          <p:nvPr>
            <p:ph sz="quarter" idx="16"/>
          </p:nvPr>
        </p:nvPicPr>
        <p:blipFill>
          <a:blip r:embed="rId2"/>
          <a:stretch>
            <a:fillRect/>
          </a:stretch>
        </p:blipFill>
        <p:spPr>
          <a:xfrm>
            <a:off x="1044818" y="2360841"/>
            <a:ext cx="3469788" cy="890894"/>
          </a:xfrm>
          <a:prstGeom prst="rect">
            <a:avLst/>
          </a:prstGeom>
        </p:spPr>
      </p:pic>
      <p:sp>
        <p:nvSpPr>
          <p:cNvPr id="6" name="Content Placeholder 5">
            <a:extLst>
              <a:ext uri="{FF2B5EF4-FFF2-40B4-BE49-F238E27FC236}">
                <a16:creationId xmlns:a16="http://schemas.microsoft.com/office/drawing/2014/main" id="{A21F88D1-47F2-4610-AFA0-1C7B1DA8E68F}"/>
              </a:ext>
            </a:extLst>
          </p:cNvPr>
          <p:cNvSpPr>
            <a:spLocks noGrp="1"/>
          </p:cNvSpPr>
          <p:nvPr>
            <p:ph sz="quarter" idx="17"/>
          </p:nvPr>
        </p:nvSpPr>
        <p:spPr>
          <a:xfrm>
            <a:off x="5312981" y="2772362"/>
            <a:ext cx="3380556" cy="435338"/>
          </a:xfrm>
        </p:spPr>
        <p:txBody>
          <a:bodyPr/>
          <a:lstStyle/>
          <a:p>
            <a:pPr marL="432" indent="0">
              <a:buNone/>
            </a:pPr>
            <a:r>
              <a:rPr lang="en-IN" sz="2400" dirty="0" err="1"/>
              <a:t>diethylmethylamine</a:t>
            </a:r>
            <a:endParaRPr lang="en-IN" sz="2400" dirty="0"/>
          </a:p>
        </p:txBody>
      </p:sp>
      <p:sp>
        <p:nvSpPr>
          <p:cNvPr id="7" name="Content Placeholder 6">
            <a:extLst>
              <a:ext uri="{FF2B5EF4-FFF2-40B4-BE49-F238E27FC236}">
                <a16:creationId xmlns:a16="http://schemas.microsoft.com/office/drawing/2014/main" id="{C929614C-EC06-4D3E-8366-DDE1A9CF7BAF}"/>
              </a:ext>
            </a:extLst>
          </p:cNvPr>
          <p:cNvSpPr>
            <a:spLocks noGrp="1"/>
          </p:cNvSpPr>
          <p:nvPr>
            <p:ph sz="quarter" idx="18"/>
          </p:nvPr>
        </p:nvSpPr>
        <p:spPr>
          <a:xfrm>
            <a:off x="454026" y="4158440"/>
            <a:ext cx="430878" cy="443057"/>
          </a:xfrm>
        </p:spPr>
        <p:txBody>
          <a:bodyPr/>
          <a:lstStyle/>
          <a:p>
            <a:pPr marL="432" indent="0">
              <a:buNone/>
            </a:pPr>
            <a:r>
              <a:rPr lang="en-IN" sz="2400" dirty="0">
                <a:solidFill>
                  <a:schemeClr val="tx2"/>
                </a:solidFill>
              </a:rPr>
              <a:t>B.</a:t>
            </a:r>
          </a:p>
        </p:txBody>
      </p:sp>
      <p:pic>
        <p:nvPicPr>
          <p:cNvPr id="25" name="Content Placeholder 24" descr="H, single bond, N, single bond, C H 2, single bond, C H 3. N is single bonded to a benzene below.">
            <a:extLst>
              <a:ext uri="{FF2B5EF4-FFF2-40B4-BE49-F238E27FC236}">
                <a16:creationId xmlns:a16="http://schemas.microsoft.com/office/drawing/2014/main" id="{27D77696-17CF-4486-AB05-60B2E7BE43B2}"/>
              </a:ext>
            </a:extLst>
          </p:cNvPr>
          <p:cNvPicPr>
            <a:picLocks noGrp="1" noChangeAspect="1"/>
          </p:cNvPicPr>
          <p:nvPr>
            <p:ph sz="quarter" idx="19"/>
          </p:nvPr>
        </p:nvPicPr>
        <p:blipFill>
          <a:blip r:embed="rId3"/>
          <a:stretch>
            <a:fillRect/>
          </a:stretch>
        </p:blipFill>
        <p:spPr>
          <a:xfrm>
            <a:off x="979581" y="3609208"/>
            <a:ext cx="2716792" cy="1578272"/>
          </a:xfrm>
          <a:prstGeom prst="rect">
            <a:avLst/>
          </a:prstGeom>
        </p:spPr>
      </p:pic>
      <p:sp>
        <p:nvSpPr>
          <p:cNvPr id="9" name="Content Placeholder 8">
            <a:extLst>
              <a:ext uri="{FF2B5EF4-FFF2-40B4-BE49-F238E27FC236}">
                <a16:creationId xmlns:a16="http://schemas.microsoft.com/office/drawing/2014/main" id="{8D01FED2-6557-441A-AE4B-D751FC32D2D3}"/>
              </a:ext>
            </a:extLst>
          </p:cNvPr>
          <p:cNvSpPr>
            <a:spLocks noGrp="1"/>
          </p:cNvSpPr>
          <p:nvPr>
            <p:ph sz="quarter" idx="20"/>
          </p:nvPr>
        </p:nvSpPr>
        <p:spPr>
          <a:xfrm>
            <a:off x="5312981" y="4131473"/>
            <a:ext cx="2008239" cy="403369"/>
          </a:xfrm>
        </p:spPr>
        <p:txBody>
          <a:bodyPr/>
          <a:lstStyle/>
          <a:p>
            <a:pPr marL="0" indent="0">
              <a:buNone/>
            </a:pPr>
            <a:r>
              <a:rPr lang="en-IN" sz="2400" i="1" dirty="0"/>
              <a:t>N</a:t>
            </a:r>
            <a:r>
              <a:rPr lang="en-IN" sz="2400" dirty="0"/>
              <a:t>-</a:t>
            </a:r>
            <a:r>
              <a:rPr lang="en-IN" sz="2400" dirty="0" err="1"/>
              <a:t>ethylaniline</a:t>
            </a:r>
            <a:endParaRPr lang="en-IN" sz="2400" dirty="0"/>
          </a:p>
        </p:txBody>
      </p:sp>
    </p:spTree>
    <p:extLst>
      <p:ext uri="{BB962C8B-B14F-4D97-AF65-F5344CB8AC3E}">
        <p14:creationId xmlns:p14="http://schemas.microsoft.com/office/powerpoint/2010/main" val="9390512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8DBF2-E76B-4D46-8F91-C6934C28EC3A}"/>
              </a:ext>
            </a:extLst>
          </p:cNvPr>
          <p:cNvSpPr>
            <a:spLocks noGrp="1"/>
          </p:cNvSpPr>
          <p:nvPr>
            <p:ph type="title"/>
          </p:nvPr>
        </p:nvSpPr>
        <p:spPr/>
        <p:txBody>
          <a:bodyPr/>
          <a:lstStyle/>
          <a:p>
            <a:r>
              <a:rPr lang="en-IN" dirty="0"/>
              <a:t>Line-Angle Formulas of Amines</a:t>
            </a:r>
          </a:p>
        </p:txBody>
      </p:sp>
      <p:sp>
        <p:nvSpPr>
          <p:cNvPr id="3" name="Content Placeholder 2">
            <a:extLst>
              <a:ext uri="{FF2B5EF4-FFF2-40B4-BE49-F238E27FC236}">
                <a16:creationId xmlns:a16="http://schemas.microsoft.com/office/drawing/2014/main" id="{1B67801D-7831-47ED-9DBF-9E5EF74AC79D}"/>
              </a:ext>
            </a:extLst>
          </p:cNvPr>
          <p:cNvSpPr>
            <a:spLocks noGrp="1"/>
          </p:cNvSpPr>
          <p:nvPr>
            <p:ph sz="quarter" idx="13"/>
          </p:nvPr>
        </p:nvSpPr>
        <p:spPr>
          <a:xfrm>
            <a:off x="457200" y="1556327"/>
            <a:ext cx="8229600" cy="1201621"/>
          </a:xfrm>
        </p:spPr>
        <p:txBody>
          <a:bodyPr/>
          <a:lstStyle/>
          <a:p>
            <a:pPr marL="432" indent="0">
              <a:buNone/>
            </a:pPr>
            <a:r>
              <a:rPr lang="en-IN" sz="2400" dirty="0"/>
              <a:t>The line-angle formulas show the shapes of amine molecules with one or more alkyl groups bonded to the nitrogen atom.</a:t>
            </a:r>
          </a:p>
        </p:txBody>
      </p:sp>
      <p:pic>
        <p:nvPicPr>
          <p:cNvPr id="5" name="Content Placeholder 4" descr="The line angle formulas are as follows. For long description in Notes pane, press F6.">
            <a:extLst>
              <a:ext uri="{FF2B5EF4-FFF2-40B4-BE49-F238E27FC236}">
                <a16:creationId xmlns:a16="http://schemas.microsoft.com/office/drawing/2014/main" id="{5564803E-B98E-4146-A7A4-3CF83F97145B}"/>
              </a:ext>
            </a:extLst>
          </p:cNvPr>
          <p:cNvPicPr>
            <a:picLocks noGrp="1" noChangeAspect="1"/>
          </p:cNvPicPr>
          <p:nvPr>
            <p:ph sz="quarter" idx="14"/>
          </p:nvPr>
        </p:nvPicPr>
        <p:blipFill>
          <a:blip r:embed="rId3"/>
          <a:stretch>
            <a:fillRect/>
          </a:stretch>
        </p:blipFill>
        <p:spPr>
          <a:xfrm>
            <a:off x="457200" y="3244922"/>
            <a:ext cx="8229600" cy="1663555"/>
          </a:xfrm>
          <a:prstGeom prst="rect">
            <a:avLst/>
          </a:prstGeom>
        </p:spPr>
      </p:pic>
    </p:spTree>
    <p:extLst>
      <p:ext uri="{BB962C8B-B14F-4D97-AF65-F5344CB8AC3E}">
        <p14:creationId xmlns:p14="http://schemas.microsoft.com/office/powerpoint/2010/main" val="41175443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1EDE9-E0A9-4A29-B5AD-2B2338A8C13A}"/>
              </a:ext>
            </a:extLst>
          </p:cNvPr>
          <p:cNvSpPr>
            <a:spLocks noGrp="1"/>
          </p:cNvSpPr>
          <p:nvPr>
            <p:ph type="title"/>
          </p:nvPr>
        </p:nvSpPr>
        <p:spPr>
          <a:xfrm>
            <a:off x="457200" y="215371"/>
            <a:ext cx="7503459" cy="1097279"/>
          </a:xfrm>
        </p:spPr>
        <p:txBody>
          <a:bodyPr/>
          <a:lstStyle/>
          <a:p>
            <a:r>
              <a:rPr lang="en-IN" sz="3400" dirty="0"/>
              <a:t>Solubility of Amines: Hydrogen Bonds </a:t>
            </a:r>
            <a:r>
              <a:rPr lang="en-IN" sz="2000" b="0" dirty="0"/>
              <a:t>(1 of 2)</a:t>
            </a:r>
          </a:p>
        </p:txBody>
      </p:sp>
      <p:sp>
        <p:nvSpPr>
          <p:cNvPr id="3" name="Content Placeholder 2">
            <a:extLst>
              <a:ext uri="{FF2B5EF4-FFF2-40B4-BE49-F238E27FC236}">
                <a16:creationId xmlns:a16="http://schemas.microsoft.com/office/drawing/2014/main" id="{6D87E843-2E82-47C7-91EA-F4DD0F6A49EC}"/>
              </a:ext>
            </a:extLst>
          </p:cNvPr>
          <p:cNvSpPr>
            <a:spLocks noGrp="1"/>
          </p:cNvSpPr>
          <p:nvPr>
            <p:ph sz="quarter" idx="13"/>
          </p:nvPr>
        </p:nvSpPr>
        <p:spPr>
          <a:xfrm>
            <a:off x="457200" y="1556326"/>
            <a:ext cx="8229600" cy="2271603"/>
          </a:xfrm>
        </p:spPr>
        <p:txBody>
          <a:bodyPr/>
          <a:lstStyle/>
          <a:p>
            <a:pPr marL="432" indent="0">
              <a:buNone/>
            </a:pPr>
            <a:r>
              <a:rPr lang="en-IN" dirty="0"/>
              <a:t>Primary and secondary amines with fewer than six carbons are soluble in water; thus, they can form hydrogen bonds with water molecules.</a:t>
            </a:r>
          </a:p>
          <a:p>
            <a:pPr marL="432" indent="0">
              <a:buNone/>
            </a:pPr>
            <a:r>
              <a:rPr lang="en-IN" dirty="0"/>
              <a:t>Tertiary amines can form hydrogen bonds only with water molecules.</a:t>
            </a:r>
          </a:p>
        </p:txBody>
      </p:sp>
    </p:spTree>
    <p:extLst>
      <p:ext uri="{BB962C8B-B14F-4D97-AF65-F5344CB8AC3E}">
        <p14:creationId xmlns:p14="http://schemas.microsoft.com/office/powerpoint/2010/main" val="8059499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a:xfrm>
            <a:off x="457200" y="215371"/>
            <a:ext cx="7477432" cy="1097279"/>
          </a:xfrm>
        </p:spPr>
        <p:txBody>
          <a:bodyPr/>
          <a:lstStyle/>
          <a:p>
            <a:r>
              <a:rPr lang="en-IN" sz="3400" dirty="0"/>
              <a:t>Solubility of Amines: Hydrogen Bonds </a:t>
            </a:r>
            <a:r>
              <a:rPr lang="en-IN" sz="2000" b="0" dirty="0"/>
              <a:t>(2 of 2)</a:t>
            </a:r>
            <a:endParaRPr lang="en-IN" sz="3400" dirty="0"/>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9" y="1542087"/>
            <a:ext cx="4480982" cy="419448"/>
          </a:xfrm>
        </p:spPr>
        <p:txBody>
          <a:bodyPr/>
          <a:lstStyle/>
          <a:p>
            <a:pPr marL="432" indent="0">
              <a:buNone/>
            </a:pPr>
            <a:r>
              <a:rPr lang="en-IN" sz="2400" dirty="0"/>
              <a:t>Because amines contain a polar</a:t>
            </a:r>
          </a:p>
        </p:txBody>
      </p:sp>
      <p:graphicFrame>
        <p:nvGraphicFramePr>
          <p:cNvPr id="23" name="Object 22" descr="N, single bond, H.&#10;">
            <a:extLst>
              <a:ext uri="{FF2B5EF4-FFF2-40B4-BE49-F238E27FC236}">
                <a16:creationId xmlns:a16="http://schemas.microsoft.com/office/drawing/2014/main" id="{46D87FB1-E7E7-4E6B-8D23-16C8FAC57F04}"/>
              </a:ext>
            </a:extLst>
          </p:cNvPr>
          <p:cNvGraphicFramePr>
            <a:graphicFrameLocks noChangeAspect="1"/>
          </p:cNvGraphicFramePr>
          <p:nvPr>
            <p:extLst/>
          </p:nvPr>
        </p:nvGraphicFramePr>
        <p:xfrm>
          <a:off x="5010351" y="1624246"/>
          <a:ext cx="838200" cy="279400"/>
        </p:xfrm>
        <a:graphic>
          <a:graphicData uri="http://schemas.openxmlformats.org/presentationml/2006/ole">
            <mc:AlternateContent xmlns:mc="http://schemas.openxmlformats.org/markup-compatibility/2006">
              <mc:Choice xmlns:v="urn:schemas-microsoft-com:vml" Requires="v">
                <p:oleObj spid="_x0000_s14343" name="Equation" r:id="rId3" imgW="838080" imgH="279360" progId="Equation.DSMT4">
                  <p:embed/>
                </p:oleObj>
              </mc:Choice>
              <mc:Fallback>
                <p:oleObj name="Equation" r:id="rId3" imgW="838080" imgH="279360" progId="Equation.DSMT4">
                  <p:embed/>
                  <p:pic>
                    <p:nvPicPr>
                      <p:cNvPr id="23" name="Object 22" descr="N, single bond, H.&#10;">
                        <a:extLst>
                          <a:ext uri="{FF2B5EF4-FFF2-40B4-BE49-F238E27FC236}">
                            <a16:creationId xmlns:a16="http://schemas.microsoft.com/office/drawing/2014/main" id="{46D87FB1-E7E7-4E6B-8D23-16C8FAC57F04}"/>
                          </a:ext>
                        </a:extLst>
                      </p:cNvPr>
                      <p:cNvPicPr/>
                      <p:nvPr/>
                    </p:nvPicPr>
                    <p:blipFill>
                      <a:blip r:embed="rId4"/>
                      <a:stretch>
                        <a:fillRect/>
                      </a:stretch>
                    </p:blipFill>
                    <p:spPr>
                      <a:xfrm>
                        <a:off x="5010351" y="1624246"/>
                        <a:ext cx="838200" cy="279400"/>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EDA69069-3DBA-475A-8AA6-0626906254EE}"/>
              </a:ext>
            </a:extLst>
          </p:cNvPr>
          <p:cNvSpPr>
            <a:spLocks noGrp="1"/>
          </p:cNvSpPr>
          <p:nvPr>
            <p:ph sz="quarter" idx="15"/>
          </p:nvPr>
        </p:nvSpPr>
        <p:spPr>
          <a:xfrm>
            <a:off x="5931379" y="1554145"/>
            <a:ext cx="2253975" cy="392644"/>
          </a:xfrm>
        </p:spPr>
        <p:txBody>
          <a:bodyPr/>
          <a:lstStyle/>
          <a:p>
            <a:pPr marL="432" indent="0">
              <a:buNone/>
            </a:pPr>
            <a:r>
              <a:rPr lang="en-IN" sz="2400" dirty="0"/>
              <a:t>bond, they form</a:t>
            </a:r>
          </a:p>
        </p:txBody>
      </p:sp>
      <p:sp>
        <p:nvSpPr>
          <p:cNvPr id="3" name="Content Placeholder 2">
            <a:extLst>
              <a:ext uri="{FF2B5EF4-FFF2-40B4-BE49-F238E27FC236}">
                <a16:creationId xmlns:a16="http://schemas.microsoft.com/office/drawing/2014/main" id="{1AD4D850-7879-4E3D-B387-C40069F8AB71}"/>
              </a:ext>
            </a:extLst>
          </p:cNvPr>
          <p:cNvSpPr>
            <a:spLocks noGrp="1"/>
          </p:cNvSpPr>
          <p:nvPr>
            <p:ph sz="quarter" idx="16"/>
          </p:nvPr>
        </p:nvSpPr>
        <p:spPr>
          <a:xfrm>
            <a:off x="457200" y="2023636"/>
            <a:ext cx="3878826" cy="413915"/>
          </a:xfrm>
        </p:spPr>
        <p:txBody>
          <a:bodyPr/>
          <a:lstStyle/>
          <a:p>
            <a:pPr marL="432" indent="0">
              <a:buNone/>
            </a:pPr>
            <a:r>
              <a:rPr lang="en-IN" sz="2400" dirty="0"/>
              <a:t>hydrogen bonds with water.</a:t>
            </a:r>
          </a:p>
        </p:txBody>
      </p:sp>
      <p:sp>
        <p:nvSpPr>
          <p:cNvPr id="6" name="Content Placeholder 5">
            <a:extLst>
              <a:ext uri="{FF2B5EF4-FFF2-40B4-BE49-F238E27FC236}">
                <a16:creationId xmlns:a16="http://schemas.microsoft.com/office/drawing/2014/main" id="{A21F88D1-47F2-4610-AFA0-1C7B1DA8E68F}"/>
              </a:ext>
            </a:extLst>
          </p:cNvPr>
          <p:cNvSpPr>
            <a:spLocks noGrp="1"/>
          </p:cNvSpPr>
          <p:nvPr>
            <p:ph sz="quarter" idx="17"/>
          </p:nvPr>
        </p:nvSpPr>
        <p:spPr>
          <a:xfrm>
            <a:off x="454025" y="2600742"/>
            <a:ext cx="1463265" cy="407931"/>
          </a:xfrm>
        </p:spPr>
        <p:txBody>
          <a:bodyPr/>
          <a:lstStyle/>
          <a:p>
            <a:r>
              <a:rPr lang="en-IN" sz="2400" dirty="0"/>
              <a:t>Primary</a:t>
            </a:r>
          </a:p>
        </p:txBody>
      </p:sp>
      <p:graphicFrame>
        <p:nvGraphicFramePr>
          <p:cNvPr id="24" name="Object 23" descr="1 degree">
            <a:extLst>
              <a:ext uri="{FF2B5EF4-FFF2-40B4-BE49-F238E27FC236}">
                <a16:creationId xmlns:a16="http://schemas.microsoft.com/office/drawing/2014/main" id="{5FC5AAB9-C7E2-4A75-9E84-23A6A8813CFD}"/>
              </a:ext>
            </a:extLst>
          </p:cNvPr>
          <p:cNvGraphicFramePr>
            <a:graphicFrameLocks noChangeAspect="1"/>
          </p:cNvGraphicFramePr>
          <p:nvPr>
            <p:extLst/>
          </p:nvPr>
        </p:nvGraphicFramePr>
        <p:xfrm>
          <a:off x="1981715" y="2597304"/>
          <a:ext cx="488950" cy="419100"/>
        </p:xfrm>
        <a:graphic>
          <a:graphicData uri="http://schemas.openxmlformats.org/presentationml/2006/ole">
            <mc:AlternateContent xmlns:mc="http://schemas.openxmlformats.org/markup-compatibility/2006">
              <mc:Choice xmlns:v="urn:schemas-microsoft-com:vml" Requires="v">
                <p:oleObj spid="_x0000_s14344" name="Equation" r:id="rId5" imgW="444240" imgH="380880" progId="Equation.DSMT4">
                  <p:embed/>
                </p:oleObj>
              </mc:Choice>
              <mc:Fallback>
                <p:oleObj name="Equation" r:id="rId5" imgW="444240" imgH="380880" progId="Equation.DSMT4">
                  <p:embed/>
                  <p:pic>
                    <p:nvPicPr>
                      <p:cNvPr id="24" name="Object 23" descr="1 degree">
                        <a:extLst>
                          <a:ext uri="{FF2B5EF4-FFF2-40B4-BE49-F238E27FC236}">
                            <a16:creationId xmlns:a16="http://schemas.microsoft.com/office/drawing/2014/main" id="{5FC5AAB9-C7E2-4A75-9E84-23A6A8813CFD}"/>
                          </a:ext>
                        </a:extLst>
                      </p:cNvPr>
                      <p:cNvPicPr/>
                      <p:nvPr/>
                    </p:nvPicPr>
                    <p:blipFill>
                      <a:blip r:embed="rId6"/>
                      <a:stretch>
                        <a:fillRect/>
                      </a:stretch>
                    </p:blipFill>
                    <p:spPr>
                      <a:xfrm>
                        <a:off x="1981715" y="2597304"/>
                        <a:ext cx="488950" cy="4191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C929614C-EC06-4D3E-8366-DDE1A9CF7BAF}"/>
              </a:ext>
            </a:extLst>
          </p:cNvPr>
          <p:cNvSpPr>
            <a:spLocks noGrp="1"/>
          </p:cNvSpPr>
          <p:nvPr>
            <p:ph sz="quarter" idx="18"/>
          </p:nvPr>
        </p:nvSpPr>
        <p:spPr>
          <a:xfrm>
            <a:off x="2563041" y="2595112"/>
            <a:ext cx="1242040" cy="398812"/>
          </a:xfrm>
        </p:spPr>
        <p:txBody>
          <a:bodyPr/>
          <a:lstStyle/>
          <a:p>
            <a:pPr marL="432" indent="0">
              <a:buNone/>
            </a:pPr>
            <a:r>
              <a:rPr lang="en-IN" sz="2400" dirty="0"/>
              <a:t>amines,</a:t>
            </a:r>
          </a:p>
        </p:txBody>
      </p:sp>
      <p:graphicFrame>
        <p:nvGraphicFramePr>
          <p:cNvPr id="25" name="Object 24" descr="Single bond, N H 2, ">
            <a:extLst>
              <a:ext uri="{FF2B5EF4-FFF2-40B4-BE49-F238E27FC236}">
                <a16:creationId xmlns:a16="http://schemas.microsoft.com/office/drawing/2014/main" id="{35D2E056-EF08-47EF-936D-CE385DA720C0}"/>
              </a:ext>
            </a:extLst>
          </p:cNvPr>
          <p:cNvGraphicFramePr>
            <a:graphicFrameLocks noChangeAspect="1"/>
          </p:cNvGraphicFramePr>
          <p:nvPr>
            <p:extLst/>
          </p:nvPr>
        </p:nvGraphicFramePr>
        <p:xfrm>
          <a:off x="3888373" y="2626829"/>
          <a:ext cx="1016000" cy="381000"/>
        </p:xfrm>
        <a:graphic>
          <a:graphicData uri="http://schemas.openxmlformats.org/presentationml/2006/ole">
            <mc:AlternateContent xmlns:mc="http://schemas.openxmlformats.org/markup-compatibility/2006">
              <mc:Choice xmlns:v="urn:schemas-microsoft-com:vml" Requires="v">
                <p:oleObj spid="_x0000_s14345" name="Equation" r:id="rId7" imgW="1015920" imgH="380880" progId="Equation.DSMT4">
                  <p:embed/>
                </p:oleObj>
              </mc:Choice>
              <mc:Fallback>
                <p:oleObj name="Equation" r:id="rId7" imgW="1015920" imgH="380880" progId="Equation.DSMT4">
                  <p:embed/>
                  <p:pic>
                    <p:nvPicPr>
                      <p:cNvPr id="25" name="Object 24" descr="Single bond, N H 2, ">
                        <a:extLst>
                          <a:ext uri="{FF2B5EF4-FFF2-40B4-BE49-F238E27FC236}">
                            <a16:creationId xmlns:a16="http://schemas.microsoft.com/office/drawing/2014/main" id="{35D2E056-EF08-47EF-936D-CE385DA720C0}"/>
                          </a:ext>
                        </a:extLst>
                      </p:cNvPr>
                      <p:cNvPicPr/>
                      <p:nvPr/>
                    </p:nvPicPr>
                    <p:blipFill>
                      <a:blip r:embed="rId8"/>
                      <a:stretch>
                        <a:fillRect/>
                      </a:stretch>
                    </p:blipFill>
                    <p:spPr>
                      <a:xfrm>
                        <a:off x="3888373" y="2626829"/>
                        <a:ext cx="1016000" cy="38100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4A2D2746-6714-47A7-8E21-E9F8D3106B08}"/>
              </a:ext>
            </a:extLst>
          </p:cNvPr>
          <p:cNvSpPr>
            <a:spLocks noGrp="1"/>
          </p:cNvSpPr>
          <p:nvPr>
            <p:ph sz="quarter" idx="19"/>
          </p:nvPr>
        </p:nvSpPr>
        <p:spPr>
          <a:xfrm>
            <a:off x="5008309" y="2598780"/>
            <a:ext cx="3479261" cy="414801"/>
          </a:xfrm>
        </p:spPr>
        <p:txBody>
          <a:bodyPr/>
          <a:lstStyle/>
          <a:p>
            <a:pPr marL="0" indent="0">
              <a:buNone/>
            </a:pPr>
            <a:r>
              <a:rPr lang="en-IN" sz="2400" dirty="0"/>
              <a:t>can form more hydrogen</a:t>
            </a:r>
          </a:p>
        </p:txBody>
      </p:sp>
      <p:sp>
        <p:nvSpPr>
          <p:cNvPr id="9" name="Content Placeholder 8">
            <a:extLst>
              <a:ext uri="{FF2B5EF4-FFF2-40B4-BE49-F238E27FC236}">
                <a16:creationId xmlns:a16="http://schemas.microsoft.com/office/drawing/2014/main" id="{8D01FED2-6557-441A-AE4B-D751FC32D2D3}"/>
              </a:ext>
            </a:extLst>
          </p:cNvPr>
          <p:cNvSpPr>
            <a:spLocks noGrp="1"/>
          </p:cNvSpPr>
          <p:nvPr>
            <p:ph sz="quarter" idx="20"/>
          </p:nvPr>
        </p:nvSpPr>
        <p:spPr>
          <a:xfrm>
            <a:off x="474478" y="3103240"/>
            <a:ext cx="3920542" cy="401556"/>
          </a:xfrm>
        </p:spPr>
        <p:txBody>
          <a:bodyPr/>
          <a:lstStyle/>
          <a:p>
            <a:pPr marL="255600" indent="0">
              <a:buNone/>
            </a:pPr>
            <a:r>
              <a:rPr lang="en-IN" sz="2400" dirty="0"/>
              <a:t>bonds than the secondary</a:t>
            </a:r>
          </a:p>
        </p:txBody>
      </p:sp>
      <p:graphicFrame>
        <p:nvGraphicFramePr>
          <p:cNvPr id="26" name="Object 25" descr="2 degrees">
            <a:extLst>
              <a:ext uri="{FF2B5EF4-FFF2-40B4-BE49-F238E27FC236}">
                <a16:creationId xmlns:a16="http://schemas.microsoft.com/office/drawing/2014/main" id="{5509DCB6-911C-4367-A26D-A6D22452D67C}"/>
              </a:ext>
            </a:extLst>
          </p:cNvPr>
          <p:cNvGraphicFramePr>
            <a:graphicFrameLocks noChangeAspect="1"/>
          </p:cNvGraphicFramePr>
          <p:nvPr>
            <p:extLst/>
          </p:nvPr>
        </p:nvGraphicFramePr>
        <p:xfrm>
          <a:off x="4468760" y="3093041"/>
          <a:ext cx="515938" cy="419100"/>
        </p:xfrm>
        <a:graphic>
          <a:graphicData uri="http://schemas.openxmlformats.org/presentationml/2006/ole">
            <mc:AlternateContent xmlns:mc="http://schemas.openxmlformats.org/markup-compatibility/2006">
              <mc:Choice xmlns:v="urn:schemas-microsoft-com:vml" Requires="v">
                <p:oleObj spid="_x0000_s14346" name="Equation" r:id="rId9" imgW="469800" imgH="380880" progId="Equation.DSMT4">
                  <p:embed/>
                </p:oleObj>
              </mc:Choice>
              <mc:Fallback>
                <p:oleObj name="Equation" r:id="rId9" imgW="469800" imgH="380880" progId="Equation.DSMT4">
                  <p:embed/>
                  <p:pic>
                    <p:nvPicPr>
                      <p:cNvPr id="26" name="Object 25" descr="2 degrees">
                        <a:extLst>
                          <a:ext uri="{FF2B5EF4-FFF2-40B4-BE49-F238E27FC236}">
                            <a16:creationId xmlns:a16="http://schemas.microsoft.com/office/drawing/2014/main" id="{5509DCB6-911C-4367-A26D-A6D22452D67C}"/>
                          </a:ext>
                        </a:extLst>
                      </p:cNvPr>
                      <p:cNvPicPr/>
                      <p:nvPr/>
                    </p:nvPicPr>
                    <p:blipFill>
                      <a:blip r:embed="rId10"/>
                      <a:stretch>
                        <a:fillRect/>
                      </a:stretch>
                    </p:blipFill>
                    <p:spPr>
                      <a:xfrm>
                        <a:off x="4468760" y="3093041"/>
                        <a:ext cx="515938" cy="419100"/>
                      </a:xfrm>
                      <a:prstGeom prst="rect">
                        <a:avLst/>
                      </a:prstGeom>
                    </p:spPr>
                  </p:pic>
                </p:oleObj>
              </mc:Fallback>
            </mc:AlternateContent>
          </a:graphicData>
        </a:graphic>
      </p:graphicFrame>
      <p:sp>
        <p:nvSpPr>
          <p:cNvPr id="10" name="Content Placeholder 9">
            <a:extLst>
              <a:ext uri="{FF2B5EF4-FFF2-40B4-BE49-F238E27FC236}">
                <a16:creationId xmlns:a16="http://schemas.microsoft.com/office/drawing/2014/main" id="{D0102251-E27C-4F1C-8B0D-043A036FA9E9}"/>
              </a:ext>
            </a:extLst>
          </p:cNvPr>
          <p:cNvSpPr>
            <a:spLocks noGrp="1"/>
          </p:cNvSpPr>
          <p:nvPr>
            <p:ph sz="quarter" idx="21"/>
          </p:nvPr>
        </p:nvSpPr>
        <p:spPr>
          <a:xfrm>
            <a:off x="5092473" y="3104260"/>
            <a:ext cx="1234586" cy="391109"/>
          </a:xfrm>
        </p:spPr>
        <p:txBody>
          <a:bodyPr/>
          <a:lstStyle/>
          <a:p>
            <a:pPr marL="432" indent="0">
              <a:buNone/>
            </a:pPr>
            <a:r>
              <a:rPr lang="en-IN" sz="2400" dirty="0"/>
              <a:t>amines.</a:t>
            </a:r>
          </a:p>
        </p:txBody>
      </p:sp>
      <p:sp>
        <p:nvSpPr>
          <p:cNvPr id="11" name="Content Placeholder 10">
            <a:extLst>
              <a:ext uri="{FF2B5EF4-FFF2-40B4-BE49-F238E27FC236}">
                <a16:creationId xmlns:a16="http://schemas.microsoft.com/office/drawing/2014/main" id="{96D20E53-9E4C-4CB7-8AE1-418D37F3C13E}"/>
              </a:ext>
            </a:extLst>
          </p:cNvPr>
          <p:cNvSpPr>
            <a:spLocks noGrp="1"/>
          </p:cNvSpPr>
          <p:nvPr>
            <p:ph sz="quarter" idx="22"/>
          </p:nvPr>
        </p:nvSpPr>
        <p:spPr>
          <a:xfrm>
            <a:off x="474479" y="3620699"/>
            <a:ext cx="1428063" cy="405610"/>
          </a:xfrm>
        </p:spPr>
        <p:txBody>
          <a:bodyPr/>
          <a:lstStyle/>
          <a:p>
            <a:r>
              <a:rPr lang="en-IN" sz="2400" dirty="0"/>
              <a:t>Tertiary</a:t>
            </a:r>
          </a:p>
        </p:txBody>
      </p:sp>
      <p:graphicFrame>
        <p:nvGraphicFramePr>
          <p:cNvPr id="27" name="Object 26" descr="3 degrees">
            <a:extLst>
              <a:ext uri="{FF2B5EF4-FFF2-40B4-BE49-F238E27FC236}">
                <a16:creationId xmlns:a16="http://schemas.microsoft.com/office/drawing/2014/main" id="{47D147D2-F7C9-4A31-B54A-152466E8CB63}"/>
              </a:ext>
            </a:extLst>
          </p:cNvPr>
          <p:cNvGraphicFramePr>
            <a:graphicFrameLocks noChangeAspect="1"/>
          </p:cNvGraphicFramePr>
          <p:nvPr>
            <p:extLst/>
          </p:nvPr>
        </p:nvGraphicFramePr>
        <p:xfrm>
          <a:off x="1973417" y="3619705"/>
          <a:ext cx="515938" cy="419100"/>
        </p:xfrm>
        <a:graphic>
          <a:graphicData uri="http://schemas.openxmlformats.org/presentationml/2006/ole">
            <mc:AlternateContent xmlns:mc="http://schemas.openxmlformats.org/markup-compatibility/2006">
              <mc:Choice xmlns:v="urn:schemas-microsoft-com:vml" Requires="v">
                <p:oleObj spid="_x0000_s14347" name="Equation" r:id="rId11" imgW="469800" imgH="380880" progId="Equation.DSMT4">
                  <p:embed/>
                </p:oleObj>
              </mc:Choice>
              <mc:Fallback>
                <p:oleObj name="Equation" r:id="rId11" imgW="469800" imgH="380880" progId="Equation.DSMT4">
                  <p:embed/>
                  <p:pic>
                    <p:nvPicPr>
                      <p:cNvPr id="27" name="Object 26" descr="3 degrees">
                        <a:extLst>
                          <a:ext uri="{FF2B5EF4-FFF2-40B4-BE49-F238E27FC236}">
                            <a16:creationId xmlns:a16="http://schemas.microsoft.com/office/drawing/2014/main" id="{47D147D2-F7C9-4A31-B54A-152466E8CB63}"/>
                          </a:ext>
                        </a:extLst>
                      </p:cNvPr>
                      <p:cNvPicPr/>
                      <p:nvPr/>
                    </p:nvPicPr>
                    <p:blipFill>
                      <a:blip r:embed="rId12"/>
                      <a:stretch>
                        <a:fillRect/>
                      </a:stretch>
                    </p:blipFill>
                    <p:spPr>
                      <a:xfrm>
                        <a:off x="1973417" y="3619705"/>
                        <a:ext cx="515938" cy="419100"/>
                      </a:xfrm>
                      <a:prstGeom prst="rect">
                        <a:avLst/>
                      </a:prstGeom>
                    </p:spPr>
                  </p:pic>
                </p:oleObj>
              </mc:Fallback>
            </mc:AlternateContent>
          </a:graphicData>
        </a:graphic>
      </p:graphicFrame>
      <p:sp>
        <p:nvSpPr>
          <p:cNvPr id="12" name="Content Placeholder 11">
            <a:extLst>
              <a:ext uri="{FF2B5EF4-FFF2-40B4-BE49-F238E27FC236}">
                <a16:creationId xmlns:a16="http://schemas.microsoft.com/office/drawing/2014/main" id="{E1DA89D6-055E-4DFC-B6AF-64246AA75CC9}"/>
              </a:ext>
            </a:extLst>
          </p:cNvPr>
          <p:cNvSpPr>
            <a:spLocks noGrp="1"/>
          </p:cNvSpPr>
          <p:nvPr>
            <p:ph sz="quarter" idx="23"/>
          </p:nvPr>
        </p:nvSpPr>
        <p:spPr>
          <a:xfrm>
            <a:off x="2580341" y="3607451"/>
            <a:ext cx="5811491" cy="418859"/>
          </a:xfrm>
        </p:spPr>
        <p:txBody>
          <a:bodyPr/>
          <a:lstStyle/>
          <a:p>
            <a:pPr marL="432" indent="0">
              <a:buNone/>
            </a:pPr>
            <a:r>
              <a:rPr lang="en-IN" sz="2400" dirty="0"/>
              <a:t>amines have no hydrogen on the nitrogen</a:t>
            </a:r>
          </a:p>
        </p:txBody>
      </p:sp>
      <p:sp>
        <p:nvSpPr>
          <p:cNvPr id="13" name="Content Placeholder 12">
            <a:extLst>
              <a:ext uri="{FF2B5EF4-FFF2-40B4-BE49-F238E27FC236}">
                <a16:creationId xmlns:a16="http://schemas.microsoft.com/office/drawing/2014/main" id="{40B97D1F-2F1B-4085-9216-CA0092D35B1B}"/>
              </a:ext>
            </a:extLst>
          </p:cNvPr>
          <p:cNvSpPr>
            <a:spLocks noGrp="1"/>
          </p:cNvSpPr>
          <p:nvPr>
            <p:ph sz="quarter" idx="24"/>
          </p:nvPr>
        </p:nvSpPr>
        <p:spPr>
          <a:xfrm>
            <a:off x="457200" y="4102044"/>
            <a:ext cx="8273844" cy="794421"/>
          </a:xfrm>
        </p:spPr>
        <p:txBody>
          <a:bodyPr/>
          <a:lstStyle/>
          <a:p>
            <a:pPr marL="255600" indent="0">
              <a:buNone/>
            </a:pPr>
            <a:r>
              <a:rPr lang="en-IN" sz="2400" dirty="0">
                <a:latin typeface="+mn-lt"/>
              </a:rPr>
              <a:t>atom and can form only hydrogen bonds with water from the N atom.</a:t>
            </a:r>
          </a:p>
        </p:txBody>
      </p:sp>
      <p:sp>
        <p:nvSpPr>
          <p:cNvPr id="14" name="Content Placeholder 13">
            <a:extLst>
              <a:ext uri="{FF2B5EF4-FFF2-40B4-BE49-F238E27FC236}">
                <a16:creationId xmlns:a16="http://schemas.microsoft.com/office/drawing/2014/main" id="{E5A88433-2A9A-483D-86F5-F7FD779B751A}"/>
              </a:ext>
            </a:extLst>
          </p:cNvPr>
          <p:cNvSpPr>
            <a:spLocks noGrp="1"/>
          </p:cNvSpPr>
          <p:nvPr>
            <p:ph sz="quarter" idx="25"/>
          </p:nvPr>
        </p:nvSpPr>
        <p:spPr>
          <a:xfrm>
            <a:off x="457200" y="4983401"/>
            <a:ext cx="8236337" cy="814464"/>
          </a:xfrm>
        </p:spPr>
        <p:txBody>
          <a:bodyPr/>
          <a:lstStyle/>
          <a:p>
            <a:pPr marL="0" indent="0">
              <a:buNone/>
            </a:pPr>
            <a:r>
              <a:rPr lang="en-IN" sz="2400" dirty="0"/>
              <a:t>Like alcohols, the smaller amines, including tertiary ones, are soluble because they form hydrogen bonds with water.</a:t>
            </a:r>
          </a:p>
        </p:txBody>
      </p:sp>
    </p:spTree>
    <p:extLst>
      <p:ext uri="{BB962C8B-B14F-4D97-AF65-F5344CB8AC3E}">
        <p14:creationId xmlns:p14="http://schemas.microsoft.com/office/powerpoint/2010/main" val="11064813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86F4B-6744-4FF2-B891-8AEE824BA651}"/>
              </a:ext>
            </a:extLst>
          </p:cNvPr>
          <p:cNvSpPr>
            <a:spLocks noGrp="1"/>
          </p:cNvSpPr>
          <p:nvPr>
            <p:ph type="title"/>
          </p:nvPr>
        </p:nvSpPr>
        <p:spPr/>
        <p:txBody>
          <a:bodyPr/>
          <a:lstStyle/>
          <a:p>
            <a:r>
              <a:rPr lang="en-IN" dirty="0"/>
              <a:t>Solubility of Amines in Water</a:t>
            </a:r>
          </a:p>
        </p:txBody>
      </p:sp>
      <p:sp>
        <p:nvSpPr>
          <p:cNvPr id="3" name="Content Placeholder 2">
            <a:extLst>
              <a:ext uri="{FF2B5EF4-FFF2-40B4-BE49-F238E27FC236}">
                <a16:creationId xmlns:a16="http://schemas.microsoft.com/office/drawing/2014/main" id="{54C5FD83-C727-4FCC-BE71-73152CFFE258}"/>
              </a:ext>
            </a:extLst>
          </p:cNvPr>
          <p:cNvSpPr>
            <a:spLocks noGrp="1"/>
          </p:cNvSpPr>
          <p:nvPr>
            <p:ph sz="quarter" idx="13"/>
          </p:nvPr>
        </p:nvSpPr>
        <p:spPr>
          <a:xfrm>
            <a:off x="457200" y="1556327"/>
            <a:ext cx="8008374" cy="1909544"/>
          </a:xfrm>
        </p:spPr>
        <p:txBody>
          <a:bodyPr/>
          <a:lstStyle/>
          <a:p>
            <a:pPr marL="432" indent="0">
              <a:buNone/>
            </a:pPr>
            <a:r>
              <a:rPr lang="en-IN" sz="2400" dirty="0"/>
              <a:t>In amines with more than six carbon atoms,</a:t>
            </a:r>
          </a:p>
          <a:p>
            <a:r>
              <a:rPr lang="en-IN" sz="2400" dirty="0"/>
              <a:t>the effect of hydrogen bonding is diminished</a:t>
            </a:r>
          </a:p>
          <a:p>
            <a:r>
              <a:rPr lang="en-IN" sz="2400" dirty="0"/>
              <a:t>the nonpolar hydrocarbon chains of the amine decrease its solubility in water</a:t>
            </a:r>
          </a:p>
        </p:txBody>
      </p:sp>
      <p:pic>
        <p:nvPicPr>
          <p:cNvPr id="5" name="Content Placeholder 4" descr="C H 3, single bond, C H 2, single bond, N, single bond, C H 2, single bond, C H 2, single bond, C H 2, single bond, C H 2, single bond, C H 2, single bond, C H 3. N is single bonded to C H 3 above.">
            <a:extLst>
              <a:ext uri="{FF2B5EF4-FFF2-40B4-BE49-F238E27FC236}">
                <a16:creationId xmlns:a16="http://schemas.microsoft.com/office/drawing/2014/main" id="{1ADCE2F3-49B3-42E3-8E8A-6835DE1C4EA6}"/>
              </a:ext>
            </a:extLst>
          </p:cNvPr>
          <p:cNvPicPr>
            <a:picLocks noGrp="1" noChangeAspect="1"/>
          </p:cNvPicPr>
          <p:nvPr>
            <p:ph sz="quarter" idx="14"/>
          </p:nvPr>
        </p:nvPicPr>
        <p:blipFill>
          <a:blip r:embed="rId2"/>
          <a:stretch>
            <a:fillRect/>
          </a:stretch>
        </p:blipFill>
        <p:spPr>
          <a:xfrm>
            <a:off x="880552" y="4070370"/>
            <a:ext cx="7382896" cy="993734"/>
          </a:xfrm>
          <a:prstGeom prst="rect">
            <a:avLst/>
          </a:prstGeom>
        </p:spPr>
      </p:pic>
    </p:spTree>
    <p:extLst>
      <p:ext uri="{BB962C8B-B14F-4D97-AF65-F5344CB8AC3E}">
        <p14:creationId xmlns:p14="http://schemas.microsoft.com/office/powerpoint/2010/main" val="306731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B135-6644-4F14-8F92-1F8E54F42C2F}"/>
              </a:ext>
            </a:extLst>
          </p:cNvPr>
          <p:cNvSpPr>
            <a:spLocks noGrp="1"/>
          </p:cNvSpPr>
          <p:nvPr>
            <p:ph type="title"/>
          </p:nvPr>
        </p:nvSpPr>
        <p:spPr/>
        <p:txBody>
          <a:bodyPr/>
          <a:lstStyle/>
          <a:p>
            <a:r>
              <a:rPr lang="en-IN" dirty="0"/>
              <a:t>Common Carboxylic Acids</a:t>
            </a:r>
          </a:p>
        </p:txBody>
      </p:sp>
      <p:sp>
        <p:nvSpPr>
          <p:cNvPr id="4" name="Content Placeholder 3">
            <a:extLst>
              <a:ext uri="{FF2B5EF4-FFF2-40B4-BE49-F238E27FC236}">
                <a16:creationId xmlns:a16="http://schemas.microsoft.com/office/drawing/2014/main" id="{4A4CE4A1-CEB4-4566-A697-36639AAD4A15}"/>
              </a:ext>
            </a:extLst>
          </p:cNvPr>
          <p:cNvSpPr>
            <a:spLocks noGrp="1"/>
          </p:cNvSpPr>
          <p:nvPr>
            <p:ph sz="quarter" idx="14"/>
          </p:nvPr>
        </p:nvSpPr>
        <p:spPr>
          <a:xfrm>
            <a:off x="457199" y="1554205"/>
            <a:ext cx="4390571" cy="898710"/>
          </a:xfrm>
        </p:spPr>
        <p:txBody>
          <a:bodyPr/>
          <a:lstStyle/>
          <a:p>
            <a:pPr marL="432" indent="0">
              <a:buNone/>
            </a:pPr>
            <a:r>
              <a:rPr lang="en-IN" sz="2400" dirty="0"/>
              <a:t>A red ant sting contains </a:t>
            </a:r>
            <a:r>
              <a:rPr lang="en-IN" sz="2400" b="1" dirty="0"/>
              <a:t>formic acid</a:t>
            </a:r>
            <a:r>
              <a:rPr lang="en-IN" sz="2400" dirty="0"/>
              <a:t>, which irritates the skin.</a:t>
            </a:r>
          </a:p>
        </p:txBody>
      </p:sp>
      <p:pic>
        <p:nvPicPr>
          <p:cNvPr id="17" name="Content Placeholder 16" descr="C H 3, single bond, C, single bond, O H. The second C is double bonded to O above.">
            <a:extLst>
              <a:ext uri="{FF2B5EF4-FFF2-40B4-BE49-F238E27FC236}">
                <a16:creationId xmlns:a16="http://schemas.microsoft.com/office/drawing/2014/main" id="{BAB503DF-F0FF-479E-9D7A-5FEB0024645B}"/>
              </a:ext>
            </a:extLst>
          </p:cNvPr>
          <p:cNvPicPr>
            <a:picLocks noGrp="1" noChangeAspect="1"/>
          </p:cNvPicPr>
          <p:nvPr>
            <p:ph sz="quarter" idx="15"/>
          </p:nvPr>
        </p:nvPicPr>
        <p:blipFill>
          <a:blip r:embed="rId2"/>
          <a:stretch>
            <a:fillRect/>
          </a:stretch>
        </p:blipFill>
        <p:spPr>
          <a:xfrm>
            <a:off x="1404300" y="2628995"/>
            <a:ext cx="1838012" cy="1003190"/>
          </a:xfrm>
          <a:prstGeom prst="rect">
            <a:avLst/>
          </a:prstGeom>
        </p:spPr>
      </p:pic>
      <p:pic>
        <p:nvPicPr>
          <p:cNvPr id="18" name="Content Placeholder 17" descr="A red ant on a leaf.">
            <a:extLst>
              <a:ext uri="{FF2B5EF4-FFF2-40B4-BE49-F238E27FC236}">
                <a16:creationId xmlns:a16="http://schemas.microsoft.com/office/drawing/2014/main" id="{D486A602-C9C6-4BBD-A9D6-BA5D5A694D59}"/>
              </a:ext>
            </a:extLst>
          </p:cNvPr>
          <p:cNvPicPr>
            <a:picLocks noGrp="1" noChangeAspect="1"/>
          </p:cNvPicPr>
          <p:nvPr>
            <p:ph sz="quarter" idx="16"/>
          </p:nvPr>
        </p:nvPicPr>
        <p:blipFill>
          <a:blip r:embed="rId3"/>
          <a:stretch>
            <a:fillRect/>
          </a:stretch>
        </p:blipFill>
        <p:spPr>
          <a:xfrm>
            <a:off x="5531190" y="1802749"/>
            <a:ext cx="2523445" cy="1880900"/>
          </a:xfrm>
          <a:prstGeom prst="rect">
            <a:avLst/>
          </a:prstGeom>
        </p:spPr>
      </p:pic>
      <p:sp>
        <p:nvSpPr>
          <p:cNvPr id="6" name="Content Placeholder 5">
            <a:extLst>
              <a:ext uri="{FF2B5EF4-FFF2-40B4-BE49-F238E27FC236}">
                <a16:creationId xmlns:a16="http://schemas.microsoft.com/office/drawing/2014/main" id="{79D436ED-9B2C-4636-810D-56AB3611C9E3}"/>
              </a:ext>
            </a:extLst>
          </p:cNvPr>
          <p:cNvSpPr>
            <a:spLocks noGrp="1"/>
          </p:cNvSpPr>
          <p:nvPr>
            <p:ph sz="quarter" idx="17"/>
          </p:nvPr>
        </p:nvSpPr>
        <p:spPr>
          <a:xfrm>
            <a:off x="454672" y="4003871"/>
            <a:ext cx="4393099" cy="829386"/>
          </a:xfrm>
        </p:spPr>
        <p:txBody>
          <a:bodyPr/>
          <a:lstStyle/>
          <a:p>
            <a:pPr marL="432" indent="0">
              <a:buNone/>
            </a:pPr>
            <a:r>
              <a:rPr lang="en-IN" sz="2400" dirty="0"/>
              <a:t>The sour taste of vinegar is due to ethanoic acid (acetic acid).</a:t>
            </a:r>
          </a:p>
        </p:txBody>
      </p:sp>
      <p:pic>
        <p:nvPicPr>
          <p:cNvPr id="19" name="Content Placeholder 18" descr="A condensed 2 carbon chain shows one of the carbons is a carboxyl group.">
            <a:extLst>
              <a:ext uri="{FF2B5EF4-FFF2-40B4-BE49-F238E27FC236}">
                <a16:creationId xmlns:a16="http://schemas.microsoft.com/office/drawing/2014/main" id="{130B68B9-F705-43DE-9653-AB284F4428E6}"/>
              </a:ext>
            </a:extLst>
          </p:cNvPr>
          <p:cNvPicPr>
            <a:picLocks noGrp="1" noChangeAspect="1"/>
          </p:cNvPicPr>
          <p:nvPr>
            <p:ph sz="quarter" idx="18"/>
          </p:nvPr>
        </p:nvPicPr>
        <p:blipFill>
          <a:blip r:embed="rId4"/>
          <a:stretch>
            <a:fillRect/>
          </a:stretch>
        </p:blipFill>
        <p:spPr>
          <a:xfrm>
            <a:off x="1053039" y="5097985"/>
            <a:ext cx="2116613" cy="950576"/>
          </a:xfrm>
          <a:prstGeom prst="rect">
            <a:avLst/>
          </a:prstGeom>
        </p:spPr>
      </p:pic>
      <p:pic>
        <p:nvPicPr>
          <p:cNvPr id="20" name="Content Placeholder 19" descr="A solution of baking soda bubbles when vinegar is added.">
            <a:extLst>
              <a:ext uri="{FF2B5EF4-FFF2-40B4-BE49-F238E27FC236}">
                <a16:creationId xmlns:a16="http://schemas.microsoft.com/office/drawing/2014/main" id="{5F3895EA-B622-4150-A883-A202CD1B1F63}"/>
              </a:ext>
            </a:extLst>
          </p:cNvPr>
          <p:cNvPicPr>
            <a:picLocks noGrp="1" noChangeAspect="1"/>
          </p:cNvPicPr>
          <p:nvPr>
            <p:ph sz="quarter" idx="19"/>
          </p:nvPr>
        </p:nvPicPr>
        <p:blipFill>
          <a:blip r:embed="rId5"/>
          <a:stretch>
            <a:fillRect/>
          </a:stretch>
        </p:blipFill>
        <p:spPr>
          <a:xfrm>
            <a:off x="5936704" y="3945158"/>
            <a:ext cx="1769566" cy="2275889"/>
          </a:xfrm>
          <a:prstGeom prst="rect">
            <a:avLst/>
          </a:prstGeom>
        </p:spPr>
      </p:pic>
    </p:spTree>
    <p:extLst>
      <p:ext uri="{BB962C8B-B14F-4D97-AF65-F5344CB8AC3E}">
        <p14:creationId xmlns:p14="http://schemas.microsoft.com/office/powerpoint/2010/main" val="6291834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892E-13BF-4256-AEF2-1D789B9EFEA5}"/>
              </a:ext>
            </a:extLst>
          </p:cNvPr>
          <p:cNvSpPr>
            <a:spLocks noGrp="1"/>
          </p:cNvSpPr>
          <p:nvPr>
            <p:ph type="title"/>
          </p:nvPr>
        </p:nvSpPr>
        <p:spPr/>
        <p:txBody>
          <a:bodyPr/>
          <a:lstStyle/>
          <a:p>
            <a:r>
              <a:rPr lang="en-IN" dirty="0"/>
              <a:t>Learning Check 3</a:t>
            </a:r>
          </a:p>
        </p:txBody>
      </p:sp>
      <p:sp>
        <p:nvSpPr>
          <p:cNvPr id="4" name="Content Placeholder 3">
            <a:extLst>
              <a:ext uri="{FF2B5EF4-FFF2-40B4-BE49-F238E27FC236}">
                <a16:creationId xmlns:a16="http://schemas.microsoft.com/office/drawing/2014/main" id="{24938504-013D-40A8-ABB9-454EE2169AEF}"/>
              </a:ext>
            </a:extLst>
          </p:cNvPr>
          <p:cNvSpPr>
            <a:spLocks noGrp="1"/>
          </p:cNvSpPr>
          <p:nvPr>
            <p:ph sz="quarter" idx="14"/>
          </p:nvPr>
        </p:nvSpPr>
        <p:spPr>
          <a:xfrm>
            <a:off x="457200" y="1533669"/>
            <a:ext cx="7790873" cy="404339"/>
          </a:xfrm>
        </p:spPr>
        <p:txBody>
          <a:bodyPr/>
          <a:lstStyle/>
          <a:p>
            <a:pPr marL="432" indent="0">
              <a:buNone/>
            </a:pPr>
            <a:r>
              <a:rPr lang="en-IN" sz="2400" dirty="0"/>
              <a:t>Which of the following compounds are soluble in water?</a:t>
            </a:r>
          </a:p>
        </p:txBody>
      </p:sp>
      <p:sp>
        <p:nvSpPr>
          <p:cNvPr id="5" name="Content Placeholder 4">
            <a:extLst>
              <a:ext uri="{FF2B5EF4-FFF2-40B4-BE49-F238E27FC236}">
                <a16:creationId xmlns:a16="http://schemas.microsoft.com/office/drawing/2014/main" id="{3B955CA4-FED4-4C0A-BCD3-134ED79431CC}"/>
              </a:ext>
            </a:extLst>
          </p:cNvPr>
          <p:cNvSpPr>
            <a:spLocks noGrp="1"/>
          </p:cNvSpPr>
          <p:nvPr>
            <p:ph sz="quarter" idx="15"/>
          </p:nvPr>
        </p:nvSpPr>
        <p:spPr>
          <a:xfrm>
            <a:off x="454672" y="2425231"/>
            <a:ext cx="396975" cy="404340"/>
          </a:xfrm>
        </p:spPr>
        <p:txBody>
          <a:bodyPr/>
          <a:lstStyle/>
          <a:p>
            <a:pPr marL="432" indent="0">
              <a:buNone/>
            </a:pPr>
            <a:r>
              <a:rPr lang="en-IN" sz="2400" dirty="0">
                <a:solidFill>
                  <a:schemeClr val="tx2"/>
                </a:solidFill>
              </a:rPr>
              <a:t>A.</a:t>
            </a:r>
          </a:p>
        </p:txBody>
      </p:sp>
      <p:graphicFrame>
        <p:nvGraphicFramePr>
          <p:cNvPr id="13" name="Object 12" descr="C H 3, single bond, C H 2, single bond, C H 2, single bond, N H 2.">
            <a:extLst>
              <a:ext uri="{FF2B5EF4-FFF2-40B4-BE49-F238E27FC236}">
                <a16:creationId xmlns:a16="http://schemas.microsoft.com/office/drawing/2014/main" id="{838CD7C3-752E-4B55-99DA-2F0CBDD9B74D}"/>
              </a:ext>
            </a:extLst>
          </p:cNvPr>
          <p:cNvGraphicFramePr>
            <a:graphicFrameLocks noChangeAspect="1"/>
          </p:cNvGraphicFramePr>
          <p:nvPr>
            <p:extLst/>
          </p:nvPr>
        </p:nvGraphicFramePr>
        <p:xfrm>
          <a:off x="905436" y="2444515"/>
          <a:ext cx="3606800" cy="381000"/>
        </p:xfrm>
        <a:graphic>
          <a:graphicData uri="http://schemas.openxmlformats.org/presentationml/2006/ole">
            <mc:AlternateContent xmlns:mc="http://schemas.openxmlformats.org/markup-compatibility/2006">
              <mc:Choice xmlns:v="urn:schemas-microsoft-com:vml" Requires="v">
                <p:oleObj spid="_x0000_s15365" name="Equation" r:id="rId3" imgW="3606480" imgH="380880" progId="Equation.DSMT4">
                  <p:embed/>
                </p:oleObj>
              </mc:Choice>
              <mc:Fallback>
                <p:oleObj name="Equation" r:id="rId3" imgW="3606480" imgH="380880" progId="Equation.DSMT4">
                  <p:embed/>
                  <p:pic>
                    <p:nvPicPr>
                      <p:cNvPr id="13" name="Object 12" descr="C H 3, single bond, C H 2, single bond, C H 2, single bond, N H 2.">
                        <a:extLst>
                          <a:ext uri="{FF2B5EF4-FFF2-40B4-BE49-F238E27FC236}">
                            <a16:creationId xmlns:a16="http://schemas.microsoft.com/office/drawing/2014/main" id="{838CD7C3-752E-4B55-99DA-2F0CBDD9B74D}"/>
                          </a:ext>
                        </a:extLst>
                      </p:cNvPr>
                      <p:cNvPicPr/>
                      <p:nvPr/>
                    </p:nvPicPr>
                    <p:blipFill>
                      <a:blip r:embed="rId4"/>
                      <a:stretch>
                        <a:fillRect/>
                      </a:stretch>
                    </p:blipFill>
                    <p:spPr>
                      <a:xfrm>
                        <a:off x="905436" y="2444515"/>
                        <a:ext cx="36068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9493A07-E4DB-480B-AFEA-9722F773C259}"/>
              </a:ext>
            </a:extLst>
          </p:cNvPr>
          <p:cNvSpPr>
            <a:spLocks noGrp="1"/>
          </p:cNvSpPr>
          <p:nvPr>
            <p:ph sz="quarter" idx="16"/>
          </p:nvPr>
        </p:nvSpPr>
        <p:spPr>
          <a:xfrm>
            <a:off x="457200" y="3088985"/>
            <a:ext cx="394447" cy="421538"/>
          </a:xfrm>
        </p:spPr>
        <p:txBody>
          <a:bodyPr/>
          <a:lstStyle/>
          <a:p>
            <a:pPr marL="432" indent="0">
              <a:buNone/>
            </a:pPr>
            <a:r>
              <a:rPr lang="en-IN" sz="2400" dirty="0">
                <a:solidFill>
                  <a:schemeClr val="tx2"/>
                </a:solidFill>
              </a:rPr>
              <a:t>B.</a:t>
            </a:r>
          </a:p>
        </p:txBody>
      </p:sp>
      <p:graphicFrame>
        <p:nvGraphicFramePr>
          <p:cNvPr id="14" name="Object 13" descr="C H 3, single bond, C H 2, single bond, N H, single bond, C H 3.">
            <a:extLst>
              <a:ext uri="{FF2B5EF4-FFF2-40B4-BE49-F238E27FC236}">
                <a16:creationId xmlns:a16="http://schemas.microsoft.com/office/drawing/2014/main" id="{CE094F43-21C8-4529-991F-3DE98359B0D2}"/>
              </a:ext>
            </a:extLst>
          </p:cNvPr>
          <p:cNvGraphicFramePr>
            <a:graphicFrameLocks noChangeAspect="1"/>
          </p:cNvGraphicFramePr>
          <p:nvPr/>
        </p:nvGraphicFramePr>
        <p:xfrm>
          <a:off x="905436" y="3129523"/>
          <a:ext cx="3467100" cy="381000"/>
        </p:xfrm>
        <a:graphic>
          <a:graphicData uri="http://schemas.openxmlformats.org/presentationml/2006/ole">
            <mc:AlternateContent xmlns:mc="http://schemas.openxmlformats.org/markup-compatibility/2006">
              <mc:Choice xmlns:v="urn:schemas-microsoft-com:vml" Requires="v">
                <p:oleObj spid="_x0000_s15366" name="Equation" r:id="rId5" imgW="3466800" imgH="380880" progId="Equation.DSMT4">
                  <p:embed/>
                </p:oleObj>
              </mc:Choice>
              <mc:Fallback>
                <p:oleObj name="Equation" r:id="rId5" imgW="3466800" imgH="380880" progId="Equation.DSMT4">
                  <p:embed/>
                  <p:pic>
                    <p:nvPicPr>
                      <p:cNvPr id="14" name="Object 13" descr="C H 3, single bond, C H 2, single bond, N H, single bond, C H 3.">
                        <a:extLst>
                          <a:ext uri="{FF2B5EF4-FFF2-40B4-BE49-F238E27FC236}">
                            <a16:creationId xmlns:a16="http://schemas.microsoft.com/office/drawing/2014/main" id="{CE094F43-21C8-4529-991F-3DE98359B0D2}"/>
                          </a:ext>
                        </a:extLst>
                      </p:cNvPr>
                      <p:cNvPicPr/>
                      <p:nvPr/>
                    </p:nvPicPr>
                    <p:blipFill>
                      <a:blip r:embed="rId6"/>
                      <a:stretch>
                        <a:fillRect/>
                      </a:stretch>
                    </p:blipFill>
                    <p:spPr>
                      <a:xfrm>
                        <a:off x="905436" y="3129523"/>
                        <a:ext cx="34671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CF651E29-BCFD-4516-9D06-4AE7903F61B9}"/>
              </a:ext>
            </a:extLst>
          </p:cNvPr>
          <p:cNvSpPr>
            <a:spLocks noGrp="1"/>
          </p:cNvSpPr>
          <p:nvPr>
            <p:ph sz="quarter" idx="17"/>
          </p:nvPr>
        </p:nvSpPr>
        <p:spPr>
          <a:xfrm>
            <a:off x="454672" y="3834045"/>
            <a:ext cx="396975" cy="440670"/>
          </a:xfrm>
        </p:spPr>
        <p:txBody>
          <a:bodyPr/>
          <a:lstStyle/>
          <a:p>
            <a:pPr marL="432" indent="0">
              <a:buNone/>
            </a:pPr>
            <a:r>
              <a:rPr lang="en-US" sz="2400" dirty="0">
                <a:solidFill>
                  <a:schemeClr val="tx2"/>
                </a:solidFill>
              </a:rPr>
              <a:t>C.</a:t>
            </a:r>
            <a:endParaRPr lang="en-IN" sz="2400" dirty="0">
              <a:solidFill>
                <a:schemeClr val="tx2"/>
              </a:solidFill>
            </a:endParaRPr>
          </a:p>
        </p:txBody>
      </p:sp>
      <p:graphicFrame>
        <p:nvGraphicFramePr>
          <p:cNvPr id="15" name="Object 14" descr="C H 3, single bond, C H 2, single bond, C H 2, single bond, C H 3.">
            <a:extLst>
              <a:ext uri="{FF2B5EF4-FFF2-40B4-BE49-F238E27FC236}">
                <a16:creationId xmlns:a16="http://schemas.microsoft.com/office/drawing/2014/main" id="{50645BE7-329C-4C25-958D-60CAD0D15D2F}"/>
              </a:ext>
            </a:extLst>
          </p:cNvPr>
          <p:cNvGraphicFramePr>
            <a:graphicFrameLocks noChangeAspect="1"/>
          </p:cNvGraphicFramePr>
          <p:nvPr/>
        </p:nvGraphicFramePr>
        <p:xfrm>
          <a:off x="905436" y="3893715"/>
          <a:ext cx="3619500" cy="381000"/>
        </p:xfrm>
        <a:graphic>
          <a:graphicData uri="http://schemas.openxmlformats.org/presentationml/2006/ole">
            <mc:AlternateContent xmlns:mc="http://schemas.openxmlformats.org/markup-compatibility/2006">
              <mc:Choice xmlns:v="urn:schemas-microsoft-com:vml" Requires="v">
                <p:oleObj spid="_x0000_s15367" name="Equation" r:id="rId7" imgW="3619440" imgH="380880" progId="Equation.DSMT4">
                  <p:embed/>
                </p:oleObj>
              </mc:Choice>
              <mc:Fallback>
                <p:oleObj name="Equation" r:id="rId7" imgW="3619440" imgH="380880" progId="Equation.DSMT4">
                  <p:embed/>
                  <p:pic>
                    <p:nvPicPr>
                      <p:cNvPr id="15" name="Object 14" descr="C H 3, single bond, C H 2, single bond, C H 2, single bond, C H 3.">
                        <a:extLst>
                          <a:ext uri="{FF2B5EF4-FFF2-40B4-BE49-F238E27FC236}">
                            <a16:creationId xmlns:a16="http://schemas.microsoft.com/office/drawing/2014/main" id="{50645BE7-329C-4C25-958D-60CAD0D15D2F}"/>
                          </a:ext>
                        </a:extLst>
                      </p:cNvPr>
                      <p:cNvPicPr/>
                      <p:nvPr/>
                    </p:nvPicPr>
                    <p:blipFill>
                      <a:blip r:embed="rId8"/>
                      <a:stretch>
                        <a:fillRect/>
                      </a:stretch>
                    </p:blipFill>
                    <p:spPr>
                      <a:xfrm>
                        <a:off x="905436" y="3893715"/>
                        <a:ext cx="3619500" cy="381000"/>
                      </a:xfrm>
                      <a:prstGeom prst="rect">
                        <a:avLst/>
                      </a:prstGeom>
                    </p:spPr>
                  </p:pic>
                </p:oleObj>
              </mc:Fallback>
            </mc:AlternateContent>
          </a:graphicData>
        </a:graphic>
      </p:graphicFrame>
    </p:spTree>
    <p:extLst>
      <p:ext uri="{BB962C8B-B14F-4D97-AF65-F5344CB8AC3E}">
        <p14:creationId xmlns:p14="http://schemas.microsoft.com/office/powerpoint/2010/main" val="33058296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892E-13BF-4256-AEF2-1D789B9EFEA5}"/>
              </a:ext>
            </a:extLst>
          </p:cNvPr>
          <p:cNvSpPr>
            <a:spLocks noGrp="1"/>
          </p:cNvSpPr>
          <p:nvPr>
            <p:ph type="title"/>
          </p:nvPr>
        </p:nvSpPr>
        <p:spPr/>
        <p:txBody>
          <a:bodyPr/>
          <a:lstStyle/>
          <a:p>
            <a:r>
              <a:rPr lang="en-IN" dirty="0"/>
              <a:t>Solution 3</a:t>
            </a:r>
          </a:p>
        </p:txBody>
      </p:sp>
      <p:sp>
        <p:nvSpPr>
          <p:cNvPr id="4" name="Content Placeholder 3">
            <a:extLst>
              <a:ext uri="{FF2B5EF4-FFF2-40B4-BE49-F238E27FC236}">
                <a16:creationId xmlns:a16="http://schemas.microsoft.com/office/drawing/2014/main" id="{24938504-013D-40A8-ABB9-454EE2169AEF}"/>
              </a:ext>
            </a:extLst>
          </p:cNvPr>
          <p:cNvSpPr>
            <a:spLocks noGrp="1"/>
          </p:cNvSpPr>
          <p:nvPr>
            <p:ph sz="quarter" idx="14"/>
          </p:nvPr>
        </p:nvSpPr>
        <p:spPr>
          <a:xfrm>
            <a:off x="457200" y="1533669"/>
            <a:ext cx="7790873" cy="404339"/>
          </a:xfrm>
        </p:spPr>
        <p:txBody>
          <a:bodyPr/>
          <a:lstStyle/>
          <a:p>
            <a:pPr marL="432" indent="0">
              <a:buNone/>
            </a:pPr>
            <a:r>
              <a:rPr lang="en-IN" sz="2400" dirty="0"/>
              <a:t>Which of the following compounds are soluble in water?</a:t>
            </a:r>
          </a:p>
        </p:txBody>
      </p:sp>
      <p:sp>
        <p:nvSpPr>
          <p:cNvPr id="5" name="Content Placeholder 4">
            <a:extLst>
              <a:ext uri="{FF2B5EF4-FFF2-40B4-BE49-F238E27FC236}">
                <a16:creationId xmlns:a16="http://schemas.microsoft.com/office/drawing/2014/main" id="{3B955CA4-FED4-4C0A-BCD3-134ED79431CC}"/>
              </a:ext>
            </a:extLst>
          </p:cNvPr>
          <p:cNvSpPr>
            <a:spLocks noGrp="1"/>
          </p:cNvSpPr>
          <p:nvPr>
            <p:ph sz="quarter" idx="15"/>
          </p:nvPr>
        </p:nvSpPr>
        <p:spPr>
          <a:xfrm>
            <a:off x="454672" y="2425231"/>
            <a:ext cx="396975" cy="404340"/>
          </a:xfrm>
        </p:spPr>
        <p:txBody>
          <a:bodyPr/>
          <a:lstStyle/>
          <a:p>
            <a:pPr marL="432" indent="0">
              <a:buNone/>
            </a:pPr>
            <a:r>
              <a:rPr lang="en-IN" sz="2400" dirty="0">
                <a:solidFill>
                  <a:schemeClr val="tx2"/>
                </a:solidFill>
              </a:rPr>
              <a:t>A.</a:t>
            </a:r>
          </a:p>
        </p:txBody>
      </p:sp>
      <p:graphicFrame>
        <p:nvGraphicFramePr>
          <p:cNvPr id="13" name="Object 12" descr="C H 3, single bond, C H 2, single bond, C H 2, single bond, N H 2.">
            <a:extLst>
              <a:ext uri="{FF2B5EF4-FFF2-40B4-BE49-F238E27FC236}">
                <a16:creationId xmlns:a16="http://schemas.microsoft.com/office/drawing/2014/main" id="{838CD7C3-752E-4B55-99DA-2F0CBDD9B74D}"/>
              </a:ext>
            </a:extLst>
          </p:cNvPr>
          <p:cNvGraphicFramePr>
            <a:graphicFrameLocks noChangeAspect="1"/>
          </p:cNvGraphicFramePr>
          <p:nvPr>
            <p:extLst/>
          </p:nvPr>
        </p:nvGraphicFramePr>
        <p:xfrm>
          <a:off x="905436" y="2444515"/>
          <a:ext cx="3606800" cy="381000"/>
        </p:xfrm>
        <a:graphic>
          <a:graphicData uri="http://schemas.openxmlformats.org/presentationml/2006/ole">
            <mc:AlternateContent xmlns:mc="http://schemas.openxmlformats.org/markup-compatibility/2006">
              <mc:Choice xmlns:v="urn:schemas-microsoft-com:vml" Requires="v">
                <p:oleObj spid="_x0000_s16389" name="Equation" r:id="rId3" imgW="3606480" imgH="380880" progId="Equation.DSMT4">
                  <p:embed/>
                </p:oleObj>
              </mc:Choice>
              <mc:Fallback>
                <p:oleObj name="Equation" r:id="rId3" imgW="3606480" imgH="380880" progId="Equation.DSMT4">
                  <p:embed/>
                  <p:pic>
                    <p:nvPicPr>
                      <p:cNvPr id="13" name="Object 12" descr="C H 3, single bond, C H 2, single bond, C H 2, single bond, N H 2.">
                        <a:extLst>
                          <a:ext uri="{FF2B5EF4-FFF2-40B4-BE49-F238E27FC236}">
                            <a16:creationId xmlns:a16="http://schemas.microsoft.com/office/drawing/2014/main" id="{838CD7C3-752E-4B55-99DA-2F0CBDD9B74D}"/>
                          </a:ext>
                        </a:extLst>
                      </p:cNvPr>
                      <p:cNvPicPr/>
                      <p:nvPr/>
                    </p:nvPicPr>
                    <p:blipFill>
                      <a:blip r:embed="rId4"/>
                      <a:stretch>
                        <a:fillRect/>
                      </a:stretch>
                    </p:blipFill>
                    <p:spPr>
                      <a:xfrm>
                        <a:off x="905436" y="2444515"/>
                        <a:ext cx="36068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29493A07-E4DB-480B-AFEA-9722F773C259}"/>
              </a:ext>
            </a:extLst>
          </p:cNvPr>
          <p:cNvSpPr>
            <a:spLocks noGrp="1"/>
          </p:cNvSpPr>
          <p:nvPr>
            <p:ph sz="quarter" idx="16"/>
          </p:nvPr>
        </p:nvSpPr>
        <p:spPr>
          <a:xfrm>
            <a:off x="457200" y="3088985"/>
            <a:ext cx="394447" cy="421538"/>
          </a:xfrm>
        </p:spPr>
        <p:txBody>
          <a:bodyPr/>
          <a:lstStyle/>
          <a:p>
            <a:pPr marL="432" indent="0">
              <a:buNone/>
            </a:pPr>
            <a:r>
              <a:rPr lang="en-IN" sz="2400" dirty="0">
                <a:solidFill>
                  <a:schemeClr val="tx2"/>
                </a:solidFill>
              </a:rPr>
              <a:t>B.</a:t>
            </a:r>
          </a:p>
        </p:txBody>
      </p:sp>
      <p:graphicFrame>
        <p:nvGraphicFramePr>
          <p:cNvPr id="14" name="Object 13" descr="C H 3, single bond, C H 2, single bond, N H, single bond, C H 3.">
            <a:extLst>
              <a:ext uri="{FF2B5EF4-FFF2-40B4-BE49-F238E27FC236}">
                <a16:creationId xmlns:a16="http://schemas.microsoft.com/office/drawing/2014/main" id="{CE094F43-21C8-4529-991F-3DE98359B0D2}"/>
              </a:ext>
            </a:extLst>
          </p:cNvPr>
          <p:cNvGraphicFramePr>
            <a:graphicFrameLocks noChangeAspect="1"/>
          </p:cNvGraphicFramePr>
          <p:nvPr>
            <p:extLst/>
          </p:nvPr>
        </p:nvGraphicFramePr>
        <p:xfrm>
          <a:off x="905436" y="3129523"/>
          <a:ext cx="3467100" cy="381000"/>
        </p:xfrm>
        <a:graphic>
          <a:graphicData uri="http://schemas.openxmlformats.org/presentationml/2006/ole">
            <mc:AlternateContent xmlns:mc="http://schemas.openxmlformats.org/markup-compatibility/2006">
              <mc:Choice xmlns:v="urn:schemas-microsoft-com:vml" Requires="v">
                <p:oleObj spid="_x0000_s16390" name="Equation" r:id="rId5" imgW="3466800" imgH="380880" progId="Equation.DSMT4">
                  <p:embed/>
                </p:oleObj>
              </mc:Choice>
              <mc:Fallback>
                <p:oleObj name="Equation" r:id="rId5" imgW="3466800" imgH="380880" progId="Equation.DSMT4">
                  <p:embed/>
                  <p:pic>
                    <p:nvPicPr>
                      <p:cNvPr id="14" name="Object 13" descr="C H 3, single bond, C H 2, single bond, N H, single bond, C H 3.">
                        <a:extLst>
                          <a:ext uri="{FF2B5EF4-FFF2-40B4-BE49-F238E27FC236}">
                            <a16:creationId xmlns:a16="http://schemas.microsoft.com/office/drawing/2014/main" id="{CE094F43-21C8-4529-991F-3DE98359B0D2}"/>
                          </a:ext>
                        </a:extLst>
                      </p:cNvPr>
                      <p:cNvPicPr/>
                      <p:nvPr/>
                    </p:nvPicPr>
                    <p:blipFill>
                      <a:blip r:embed="rId6"/>
                      <a:stretch>
                        <a:fillRect/>
                      </a:stretch>
                    </p:blipFill>
                    <p:spPr>
                      <a:xfrm>
                        <a:off x="905436" y="3129523"/>
                        <a:ext cx="3467100" cy="3810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CF651E29-BCFD-4516-9D06-4AE7903F61B9}"/>
              </a:ext>
            </a:extLst>
          </p:cNvPr>
          <p:cNvSpPr>
            <a:spLocks noGrp="1"/>
          </p:cNvSpPr>
          <p:nvPr>
            <p:ph sz="quarter" idx="17"/>
          </p:nvPr>
        </p:nvSpPr>
        <p:spPr>
          <a:xfrm>
            <a:off x="454672" y="3834045"/>
            <a:ext cx="396975" cy="440670"/>
          </a:xfrm>
        </p:spPr>
        <p:txBody>
          <a:bodyPr/>
          <a:lstStyle/>
          <a:p>
            <a:pPr marL="432" indent="0">
              <a:buNone/>
            </a:pPr>
            <a:r>
              <a:rPr lang="en-US" sz="2400" dirty="0">
                <a:solidFill>
                  <a:schemeClr val="tx2"/>
                </a:solidFill>
              </a:rPr>
              <a:t>C.</a:t>
            </a:r>
            <a:endParaRPr lang="en-IN" sz="2400" dirty="0">
              <a:solidFill>
                <a:schemeClr val="tx2"/>
              </a:solidFill>
            </a:endParaRPr>
          </a:p>
        </p:txBody>
      </p:sp>
      <p:graphicFrame>
        <p:nvGraphicFramePr>
          <p:cNvPr id="15" name="Object 14" descr="C H 3, single bond, C H 2, single bond, C H 2, single bond, C H 3.">
            <a:extLst>
              <a:ext uri="{FF2B5EF4-FFF2-40B4-BE49-F238E27FC236}">
                <a16:creationId xmlns:a16="http://schemas.microsoft.com/office/drawing/2014/main" id="{50645BE7-329C-4C25-958D-60CAD0D15D2F}"/>
              </a:ext>
            </a:extLst>
          </p:cNvPr>
          <p:cNvGraphicFramePr>
            <a:graphicFrameLocks noChangeAspect="1"/>
          </p:cNvGraphicFramePr>
          <p:nvPr>
            <p:extLst/>
          </p:nvPr>
        </p:nvGraphicFramePr>
        <p:xfrm>
          <a:off x="905436" y="3893715"/>
          <a:ext cx="3619500" cy="381000"/>
        </p:xfrm>
        <a:graphic>
          <a:graphicData uri="http://schemas.openxmlformats.org/presentationml/2006/ole">
            <mc:AlternateContent xmlns:mc="http://schemas.openxmlformats.org/markup-compatibility/2006">
              <mc:Choice xmlns:v="urn:schemas-microsoft-com:vml" Requires="v">
                <p:oleObj spid="_x0000_s16391" name="Equation" r:id="rId7" imgW="3619440" imgH="380880" progId="Equation.DSMT4">
                  <p:embed/>
                </p:oleObj>
              </mc:Choice>
              <mc:Fallback>
                <p:oleObj name="Equation" r:id="rId7" imgW="3619440" imgH="380880" progId="Equation.DSMT4">
                  <p:embed/>
                  <p:pic>
                    <p:nvPicPr>
                      <p:cNvPr id="15" name="Object 14" descr="C H 3, single bond, C H 2, single bond, C H 2, single bond, C H 3.">
                        <a:extLst>
                          <a:ext uri="{FF2B5EF4-FFF2-40B4-BE49-F238E27FC236}">
                            <a16:creationId xmlns:a16="http://schemas.microsoft.com/office/drawing/2014/main" id="{50645BE7-329C-4C25-958D-60CAD0D15D2F}"/>
                          </a:ext>
                        </a:extLst>
                      </p:cNvPr>
                      <p:cNvPicPr/>
                      <p:nvPr/>
                    </p:nvPicPr>
                    <p:blipFill>
                      <a:blip r:embed="rId8"/>
                      <a:stretch>
                        <a:fillRect/>
                      </a:stretch>
                    </p:blipFill>
                    <p:spPr>
                      <a:xfrm>
                        <a:off x="905436" y="3893715"/>
                        <a:ext cx="3619500" cy="3810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94D2962F-1128-4ECA-B3E2-D876D5B30994}"/>
              </a:ext>
            </a:extLst>
          </p:cNvPr>
          <p:cNvSpPr>
            <a:spLocks noGrp="1"/>
          </p:cNvSpPr>
          <p:nvPr>
            <p:ph sz="quarter" idx="18"/>
          </p:nvPr>
        </p:nvSpPr>
        <p:spPr>
          <a:xfrm>
            <a:off x="457199" y="4814048"/>
            <a:ext cx="8319247" cy="1345452"/>
          </a:xfrm>
        </p:spPr>
        <p:txBody>
          <a:bodyPr/>
          <a:lstStyle/>
          <a:p>
            <a:pPr marL="432" indent="0">
              <a:buNone/>
            </a:pPr>
            <a:r>
              <a:rPr lang="en-IN" sz="2400" dirty="0"/>
              <a:t>Both A and B are amines that can form hydrogen bonds with water and are therefore soluble in water. C is an alkane and therefore not soluble in water.</a:t>
            </a:r>
          </a:p>
        </p:txBody>
      </p:sp>
    </p:spTree>
    <p:extLst>
      <p:ext uri="{BB962C8B-B14F-4D97-AF65-F5344CB8AC3E}">
        <p14:creationId xmlns:p14="http://schemas.microsoft.com/office/powerpoint/2010/main" val="280355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dirty="0"/>
              <a:t>Amines Act as Bases in Water</a:t>
            </a:r>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9" y="1556835"/>
            <a:ext cx="1369072" cy="419448"/>
          </a:xfrm>
        </p:spPr>
        <p:txBody>
          <a:bodyPr/>
          <a:lstStyle/>
          <a:p>
            <a:pPr marL="432" indent="0">
              <a:buNone/>
            </a:pPr>
            <a:r>
              <a:rPr lang="en-US" sz="2400" dirty="0">
                <a:ea typeface="ＭＳ Ｐゴシック" pitchFamily="34" charset="-128"/>
                <a:cs typeface="Times New Roman" panose="02020603050405020304" pitchFamily="18" charset="0"/>
              </a:rPr>
              <a:t>Ammonia</a:t>
            </a:r>
            <a:endParaRPr lang="en-IN" sz="2400" dirty="0"/>
          </a:p>
        </p:txBody>
      </p:sp>
      <p:graphicFrame>
        <p:nvGraphicFramePr>
          <p:cNvPr id="23" name="Object 22" descr="N H sub 3,">
            <a:extLst>
              <a:ext uri="{FF2B5EF4-FFF2-40B4-BE49-F238E27FC236}">
                <a16:creationId xmlns:a16="http://schemas.microsoft.com/office/drawing/2014/main" id="{833E4A59-6D72-4596-93C7-EAFEB8B9C430}"/>
              </a:ext>
            </a:extLst>
          </p:cNvPr>
          <p:cNvGraphicFramePr>
            <a:graphicFrameLocks noChangeAspect="1"/>
          </p:cNvGraphicFramePr>
          <p:nvPr>
            <p:extLst/>
          </p:nvPr>
        </p:nvGraphicFramePr>
        <p:xfrm>
          <a:off x="1904891" y="1581166"/>
          <a:ext cx="849073" cy="410842"/>
        </p:xfrm>
        <a:graphic>
          <a:graphicData uri="http://schemas.openxmlformats.org/presentationml/2006/ole">
            <mc:AlternateContent xmlns:mc="http://schemas.openxmlformats.org/markup-compatibility/2006">
              <mc:Choice xmlns:v="urn:schemas-microsoft-com:vml" Requires="v">
                <p:oleObj spid="_x0000_s17415" name="Equation" r:id="rId4" imgW="787320" imgH="380880" progId="Equation.DSMT4">
                  <p:embed/>
                </p:oleObj>
              </mc:Choice>
              <mc:Fallback>
                <p:oleObj name="Equation" r:id="rId4" imgW="787320" imgH="380880" progId="Equation.DSMT4">
                  <p:embed/>
                  <p:pic>
                    <p:nvPicPr>
                      <p:cNvPr id="23" name="Object 22" descr="N H sub 3,">
                        <a:extLst>
                          <a:ext uri="{FF2B5EF4-FFF2-40B4-BE49-F238E27FC236}">
                            <a16:creationId xmlns:a16="http://schemas.microsoft.com/office/drawing/2014/main" id="{833E4A59-6D72-4596-93C7-EAFEB8B9C430}"/>
                          </a:ext>
                        </a:extLst>
                      </p:cNvPr>
                      <p:cNvPicPr/>
                      <p:nvPr/>
                    </p:nvPicPr>
                    <p:blipFill>
                      <a:blip r:embed="rId5"/>
                      <a:stretch>
                        <a:fillRect/>
                      </a:stretch>
                    </p:blipFill>
                    <p:spPr>
                      <a:xfrm>
                        <a:off x="1904891" y="1581166"/>
                        <a:ext cx="849073" cy="410842"/>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EDA69069-3DBA-475A-8AA6-0626906254EE}"/>
              </a:ext>
            </a:extLst>
          </p:cNvPr>
          <p:cNvSpPr>
            <a:spLocks noGrp="1"/>
          </p:cNvSpPr>
          <p:nvPr>
            <p:ph sz="quarter" idx="15"/>
          </p:nvPr>
        </p:nvSpPr>
        <p:spPr>
          <a:xfrm>
            <a:off x="2856489" y="1569067"/>
            <a:ext cx="1479537" cy="421965"/>
          </a:xfrm>
        </p:spPr>
        <p:txBody>
          <a:bodyPr/>
          <a:lstStyle/>
          <a:p>
            <a:pPr marL="432" indent="0">
              <a:buNone/>
            </a:pPr>
            <a:r>
              <a:rPr lang="en-US" sz="2400" dirty="0">
                <a:ea typeface="ＭＳ Ｐゴシック" pitchFamily="34" charset="-128"/>
                <a:cs typeface="Times New Roman" panose="02020603050405020304" pitchFamily="18" charset="0"/>
              </a:rPr>
              <a:t>as well as</a:t>
            </a:r>
            <a:endParaRPr lang="en-IN" sz="2400" dirty="0"/>
          </a:p>
        </p:txBody>
      </p:sp>
      <p:graphicFrame>
        <p:nvGraphicFramePr>
          <p:cNvPr id="24" name="Object 23" descr="1 degree and 2 degrees">
            <a:extLst>
              <a:ext uri="{FF2B5EF4-FFF2-40B4-BE49-F238E27FC236}">
                <a16:creationId xmlns:a16="http://schemas.microsoft.com/office/drawing/2014/main" id="{D05581CA-14B7-4DE4-8EC5-CD147374A63E}"/>
              </a:ext>
            </a:extLst>
          </p:cNvPr>
          <p:cNvGraphicFramePr>
            <a:graphicFrameLocks noChangeAspect="1"/>
          </p:cNvGraphicFramePr>
          <p:nvPr>
            <p:extLst/>
          </p:nvPr>
        </p:nvGraphicFramePr>
        <p:xfrm>
          <a:off x="4424445" y="1612757"/>
          <a:ext cx="1119367" cy="290745"/>
        </p:xfrm>
        <a:graphic>
          <a:graphicData uri="http://schemas.openxmlformats.org/presentationml/2006/ole">
            <mc:AlternateContent xmlns:mc="http://schemas.openxmlformats.org/markup-compatibility/2006">
              <mc:Choice xmlns:v="urn:schemas-microsoft-com:vml" Requires="v">
                <p:oleObj spid="_x0000_s17416" name="Equation" r:id="rId6" imgW="977760" imgH="253800" progId="Equation.DSMT4">
                  <p:embed/>
                </p:oleObj>
              </mc:Choice>
              <mc:Fallback>
                <p:oleObj name="Equation" r:id="rId6" imgW="977760" imgH="253800" progId="Equation.DSMT4">
                  <p:embed/>
                  <p:pic>
                    <p:nvPicPr>
                      <p:cNvPr id="24" name="Object 23" descr="1 degree and 2 degrees">
                        <a:extLst>
                          <a:ext uri="{FF2B5EF4-FFF2-40B4-BE49-F238E27FC236}">
                            <a16:creationId xmlns:a16="http://schemas.microsoft.com/office/drawing/2014/main" id="{D05581CA-14B7-4DE4-8EC5-CD147374A63E}"/>
                          </a:ext>
                        </a:extLst>
                      </p:cNvPr>
                      <p:cNvPicPr/>
                      <p:nvPr/>
                    </p:nvPicPr>
                    <p:blipFill>
                      <a:blip r:embed="rId7"/>
                      <a:stretch>
                        <a:fillRect/>
                      </a:stretch>
                    </p:blipFill>
                    <p:spPr>
                      <a:xfrm>
                        <a:off x="4424445" y="1612757"/>
                        <a:ext cx="1119367" cy="290745"/>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1AD4D850-7879-4E3D-B387-C40069F8AB71}"/>
              </a:ext>
            </a:extLst>
          </p:cNvPr>
          <p:cNvSpPr>
            <a:spLocks noGrp="1"/>
          </p:cNvSpPr>
          <p:nvPr>
            <p:ph sz="quarter" idx="16"/>
          </p:nvPr>
        </p:nvSpPr>
        <p:spPr>
          <a:xfrm>
            <a:off x="5647779" y="1562223"/>
            <a:ext cx="2522578" cy="399312"/>
          </a:xfrm>
        </p:spPr>
        <p:txBody>
          <a:bodyPr/>
          <a:lstStyle/>
          <a:p>
            <a:pPr marL="432" indent="0">
              <a:buNone/>
            </a:pPr>
            <a:r>
              <a:rPr lang="en-US" sz="2400" dirty="0">
                <a:ea typeface="ＭＳ Ｐゴシック" pitchFamily="34" charset="-128"/>
                <a:cs typeface="Times New Roman" panose="02020603050405020304" pitchFamily="18" charset="0"/>
              </a:rPr>
              <a:t>amines, acts as a</a:t>
            </a:r>
            <a:endParaRPr lang="en-IN" sz="2400" dirty="0"/>
          </a:p>
        </p:txBody>
      </p:sp>
      <p:sp>
        <p:nvSpPr>
          <p:cNvPr id="6" name="Content Placeholder 5">
            <a:extLst>
              <a:ext uri="{FF2B5EF4-FFF2-40B4-BE49-F238E27FC236}">
                <a16:creationId xmlns:a16="http://schemas.microsoft.com/office/drawing/2014/main" id="{A21F88D1-47F2-4610-AFA0-1C7B1DA8E68F}"/>
              </a:ext>
            </a:extLst>
          </p:cNvPr>
          <p:cNvSpPr>
            <a:spLocks noGrp="1"/>
          </p:cNvSpPr>
          <p:nvPr>
            <p:ph sz="quarter" idx="17"/>
          </p:nvPr>
        </p:nvSpPr>
        <p:spPr>
          <a:xfrm>
            <a:off x="454025" y="2055052"/>
            <a:ext cx="8232775" cy="407931"/>
          </a:xfrm>
        </p:spPr>
        <p:txBody>
          <a:bodyPr/>
          <a:lstStyle/>
          <a:p>
            <a:pPr marL="432" indent="0">
              <a:buNone/>
            </a:pPr>
            <a:r>
              <a:rPr lang="en-US" sz="2400" dirty="0" err="1">
                <a:ea typeface="ＭＳ Ｐゴシック" pitchFamily="34" charset="-128"/>
                <a:cs typeface="Times New Roman" panose="02020603050405020304" pitchFamily="18" charset="0"/>
              </a:rPr>
              <a:t>Brønsted</a:t>
            </a:r>
            <a:r>
              <a:rPr lang="en-US" sz="2400" dirty="0">
                <a:ea typeface="ＭＳ Ｐゴシック" pitchFamily="34" charset="-128"/>
                <a:cs typeface="Times New Roman" panose="02020603050405020304" pitchFamily="18" charset="0"/>
              </a:rPr>
              <a:t>–Lowry base because the lone electron pair on the</a:t>
            </a:r>
            <a:endParaRPr lang="en-IN" sz="2400" dirty="0"/>
          </a:p>
        </p:txBody>
      </p:sp>
      <p:sp>
        <p:nvSpPr>
          <p:cNvPr id="7" name="Content Placeholder 6">
            <a:extLst>
              <a:ext uri="{FF2B5EF4-FFF2-40B4-BE49-F238E27FC236}">
                <a16:creationId xmlns:a16="http://schemas.microsoft.com/office/drawing/2014/main" id="{C929614C-EC06-4D3E-8366-DDE1A9CF7BAF}"/>
              </a:ext>
            </a:extLst>
          </p:cNvPr>
          <p:cNvSpPr>
            <a:spLocks noGrp="1"/>
          </p:cNvSpPr>
          <p:nvPr>
            <p:ph sz="quarter" idx="18"/>
          </p:nvPr>
        </p:nvSpPr>
        <p:spPr>
          <a:xfrm>
            <a:off x="454025" y="2540768"/>
            <a:ext cx="2377665" cy="422429"/>
          </a:xfrm>
        </p:spPr>
        <p:txBody>
          <a:bodyPr/>
          <a:lstStyle/>
          <a:p>
            <a:pPr marL="432" indent="0">
              <a:buNone/>
            </a:pPr>
            <a:r>
              <a:rPr lang="en-US" sz="2400" dirty="0">
                <a:ea typeface="ＭＳ Ｐゴシック" pitchFamily="34" charset="-128"/>
                <a:cs typeface="Times New Roman" panose="02020603050405020304" pitchFamily="18" charset="0"/>
              </a:rPr>
              <a:t>nitrogen accepts</a:t>
            </a:r>
            <a:endParaRPr lang="en-IN" sz="2400" dirty="0"/>
          </a:p>
        </p:txBody>
      </p:sp>
      <p:graphicFrame>
        <p:nvGraphicFramePr>
          <p:cNvPr id="25" name="Object 24" descr="H super plus">
            <a:extLst>
              <a:ext uri="{FF2B5EF4-FFF2-40B4-BE49-F238E27FC236}">
                <a16:creationId xmlns:a16="http://schemas.microsoft.com/office/drawing/2014/main" id="{54DC92A5-13E8-4DC6-BF2E-48B3AC9998AD}"/>
              </a:ext>
            </a:extLst>
          </p:cNvPr>
          <p:cNvGraphicFramePr>
            <a:graphicFrameLocks noChangeAspect="1"/>
          </p:cNvGraphicFramePr>
          <p:nvPr>
            <p:extLst/>
          </p:nvPr>
        </p:nvGraphicFramePr>
        <p:xfrm>
          <a:off x="2921717" y="2528989"/>
          <a:ext cx="349250" cy="349250"/>
        </p:xfrm>
        <a:graphic>
          <a:graphicData uri="http://schemas.openxmlformats.org/presentationml/2006/ole">
            <mc:AlternateContent xmlns:mc="http://schemas.openxmlformats.org/markup-compatibility/2006">
              <mc:Choice xmlns:v="urn:schemas-microsoft-com:vml" Requires="v">
                <p:oleObj spid="_x0000_s17417" name="Equation" r:id="rId8" imgW="317160" imgH="317160" progId="Equation.DSMT4">
                  <p:embed/>
                </p:oleObj>
              </mc:Choice>
              <mc:Fallback>
                <p:oleObj name="Equation" r:id="rId8" imgW="317160" imgH="317160" progId="Equation.DSMT4">
                  <p:embed/>
                  <p:pic>
                    <p:nvPicPr>
                      <p:cNvPr id="25" name="Object 24" descr="H super plus">
                        <a:extLst>
                          <a:ext uri="{FF2B5EF4-FFF2-40B4-BE49-F238E27FC236}">
                            <a16:creationId xmlns:a16="http://schemas.microsoft.com/office/drawing/2014/main" id="{54DC92A5-13E8-4DC6-BF2E-48B3AC9998AD}"/>
                          </a:ext>
                        </a:extLst>
                      </p:cNvPr>
                      <p:cNvPicPr/>
                      <p:nvPr/>
                    </p:nvPicPr>
                    <p:blipFill>
                      <a:blip r:embed="rId9"/>
                      <a:stretch>
                        <a:fillRect/>
                      </a:stretch>
                    </p:blipFill>
                    <p:spPr>
                      <a:xfrm>
                        <a:off x="2921717" y="2528989"/>
                        <a:ext cx="349250" cy="349250"/>
                      </a:xfrm>
                      <a:prstGeom prst="rect">
                        <a:avLst/>
                      </a:prstGeom>
                    </p:spPr>
                  </p:pic>
                </p:oleObj>
              </mc:Fallback>
            </mc:AlternateContent>
          </a:graphicData>
        </a:graphic>
      </p:graphicFrame>
      <p:sp>
        <p:nvSpPr>
          <p:cNvPr id="8" name="Content Placeholder 7">
            <a:extLst>
              <a:ext uri="{FF2B5EF4-FFF2-40B4-BE49-F238E27FC236}">
                <a16:creationId xmlns:a16="http://schemas.microsoft.com/office/drawing/2014/main" id="{4A2D2746-6714-47A7-8E21-E9F8D3106B08}"/>
              </a:ext>
            </a:extLst>
          </p:cNvPr>
          <p:cNvSpPr>
            <a:spLocks noGrp="1"/>
          </p:cNvSpPr>
          <p:nvPr>
            <p:ph sz="quarter" idx="19"/>
          </p:nvPr>
        </p:nvSpPr>
        <p:spPr>
          <a:xfrm>
            <a:off x="3368200" y="2543891"/>
            <a:ext cx="5653105" cy="377092"/>
          </a:xfrm>
        </p:spPr>
        <p:txBody>
          <a:bodyPr/>
          <a:lstStyle/>
          <a:p>
            <a:pPr marL="0" indent="0">
              <a:buNone/>
            </a:pPr>
            <a:r>
              <a:rPr lang="en-US" sz="2400" dirty="0">
                <a:ea typeface="ＭＳ Ｐゴシック" pitchFamily="34" charset="-128"/>
                <a:cs typeface="Times New Roman" panose="02020603050405020304" pitchFamily="18" charset="0"/>
              </a:rPr>
              <a:t>from water to produce an ammonium ion</a:t>
            </a:r>
            <a:endParaRPr lang="en-IN" sz="2400" dirty="0"/>
          </a:p>
        </p:txBody>
      </p:sp>
      <p:graphicFrame>
        <p:nvGraphicFramePr>
          <p:cNvPr id="26" name="Object 25" descr="N H sub 4 super plus">
            <a:extLst>
              <a:ext uri="{FF2B5EF4-FFF2-40B4-BE49-F238E27FC236}">
                <a16:creationId xmlns:a16="http://schemas.microsoft.com/office/drawing/2014/main" id="{11CF6418-ADF1-4FF3-80A9-363877A80B5D}"/>
              </a:ext>
            </a:extLst>
          </p:cNvPr>
          <p:cNvGraphicFramePr>
            <a:graphicFrameLocks noChangeAspect="1"/>
          </p:cNvGraphicFramePr>
          <p:nvPr>
            <p:extLst/>
          </p:nvPr>
        </p:nvGraphicFramePr>
        <p:xfrm>
          <a:off x="427774" y="3011486"/>
          <a:ext cx="838200" cy="508000"/>
        </p:xfrm>
        <a:graphic>
          <a:graphicData uri="http://schemas.openxmlformats.org/presentationml/2006/ole">
            <mc:AlternateContent xmlns:mc="http://schemas.openxmlformats.org/markup-compatibility/2006">
              <mc:Choice xmlns:v="urn:schemas-microsoft-com:vml" Requires="v">
                <p:oleObj spid="_x0000_s17418" name="Equation" r:id="rId10" imgW="838080" imgH="507960" progId="Equation.DSMT4">
                  <p:embed/>
                </p:oleObj>
              </mc:Choice>
              <mc:Fallback>
                <p:oleObj name="Equation" r:id="rId10" imgW="838080" imgH="507960" progId="Equation.DSMT4">
                  <p:embed/>
                  <p:pic>
                    <p:nvPicPr>
                      <p:cNvPr id="26" name="Object 25" descr="N H sub 4 super plus">
                        <a:extLst>
                          <a:ext uri="{FF2B5EF4-FFF2-40B4-BE49-F238E27FC236}">
                            <a16:creationId xmlns:a16="http://schemas.microsoft.com/office/drawing/2014/main" id="{11CF6418-ADF1-4FF3-80A9-363877A80B5D}"/>
                          </a:ext>
                        </a:extLst>
                      </p:cNvPr>
                      <p:cNvPicPr/>
                      <p:nvPr/>
                    </p:nvPicPr>
                    <p:blipFill>
                      <a:blip r:embed="rId11"/>
                      <a:stretch>
                        <a:fillRect/>
                      </a:stretch>
                    </p:blipFill>
                    <p:spPr>
                      <a:xfrm>
                        <a:off x="427774" y="3011486"/>
                        <a:ext cx="838200" cy="508000"/>
                      </a:xfrm>
                      <a:prstGeom prst="rect">
                        <a:avLst/>
                      </a:prstGeom>
                    </p:spPr>
                  </p:pic>
                </p:oleObj>
              </mc:Fallback>
            </mc:AlternateContent>
          </a:graphicData>
        </a:graphic>
      </p:graphicFrame>
      <p:sp>
        <p:nvSpPr>
          <p:cNvPr id="9" name="Content Placeholder 8">
            <a:extLst>
              <a:ext uri="{FF2B5EF4-FFF2-40B4-BE49-F238E27FC236}">
                <a16:creationId xmlns:a16="http://schemas.microsoft.com/office/drawing/2014/main" id="{8D01FED2-6557-441A-AE4B-D751FC32D2D3}"/>
              </a:ext>
            </a:extLst>
          </p:cNvPr>
          <p:cNvSpPr>
            <a:spLocks noGrp="1"/>
          </p:cNvSpPr>
          <p:nvPr>
            <p:ph sz="quarter" idx="20"/>
          </p:nvPr>
        </p:nvSpPr>
        <p:spPr>
          <a:xfrm>
            <a:off x="1362140" y="3044248"/>
            <a:ext cx="2833019" cy="401556"/>
          </a:xfrm>
        </p:spPr>
        <p:txBody>
          <a:bodyPr/>
          <a:lstStyle/>
          <a:p>
            <a:pPr marL="0" indent="0">
              <a:buNone/>
            </a:pPr>
            <a:r>
              <a:rPr lang="en-US" sz="2400" dirty="0">
                <a:ea typeface="ＭＳ Ｐゴシック" pitchFamily="34" charset="-128"/>
                <a:cs typeface="Times New Roman" panose="02020603050405020304" pitchFamily="18" charset="0"/>
              </a:rPr>
              <a:t>and a hydroxide ion</a:t>
            </a:r>
            <a:endParaRPr lang="en-IN" sz="2400" dirty="0"/>
          </a:p>
        </p:txBody>
      </p:sp>
      <p:graphicFrame>
        <p:nvGraphicFramePr>
          <p:cNvPr id="27" name="Object 26" descr="O H super minus">
            <a:extLst>
              <a:ext uri="{FF2B5EF4-FFF2-40B4-BE49-F238E27FC236}">
                <a16:creationId xmlns:a16="http://schemas.microsoft.com/office/drawing/2014/main" id="{987CFF9F-20FE-411A-ADB4-0532A24974DE}"/>
              </a:ext>
            </a:extLst>
          </p:cNvPr>
          <p:cNvGraphicFramePr>
            <a:graphicFrameLocks noChangeAspect="1"/>
          </p:cNvGraphicFramePr>
          <p:nvPr>
            <p:extLst/>
          </p:nvPr>
        </p:nvGraphicFramePr>
        <p:xfrm>
          <a:off x="4282768" y="3010053"/>
          <a:ext cx="812800" cy="508000"/>
        </p:xfrm>
        <a:graphic>
          <a:graphicData uri="http://schemas.openxmlformats.org/presentationml/2006/ole">
            <mc:AlternateContent xmlns:mc="http://schemas.openxmlformats.org/markup-compatibility/2006">
              <mc:Choice xmlns:v="urn:schemas-microsoft-com:vml" Requires="v">
                <p:oleObj spid="_x0000_s17419" name="Equation" r:id="rId12" imgW="812520" imgH="507960" progId="Equation.DSMT4">
                  <p:embed/>
                </p:oleObj>
              </mc:Choice>
              <mc:Fallback>
                <p:oleObj name="Equation" r:id="rId12" imgW="812520" imgH="507960" progId="Equation.DSMT4">
                  <p:embed/>
                  <p:pic>
                    <p:nvPicPr>
                      <p:cNvPr id="27" name="Object 26" descr="O H super minus">
                        <a:extLst>
                          <a:ext uri="{FF2B5EF4-FFF2-40B4-BE49-F238E27FC236}">
                            <a16:creationId xmlns:a16="http://schemas.microsoft.com/office/drawing/2014/main" id="{987CFF9F-20FE-411A-ADB4-0532A24974DE}"/>
                          </a:ext>
                        </a:extLst>
                      </p:cNvPr>
                      <p:cNvPicPr/>
                      <p:nvPr/>
                    </p:nvPicPr>
                    <p:blipFill>
                      <a:blip r:embed="rId13"/>
                      <a:stretch>
                        <a:fillRect/>
                      </a:stretch>
                    </p:blipFill>
                    <p:spPr>
                      <a:xfrm>
                        <a:off x="4282768" y="3010053"/>
                        <a:ext cx="812800" cy="508000"/>
                      </a:xfrm>
                      <a:prstGeom prst="rect">
                        <a:avLst/>
                      </a:prstGeom>
                    </p:spPr>
                  </p:pic>
                </p:oleObj>
              </mc:Fallback>
            </mc:AlternateContent>
          </a:graphicData>
        </a:graphic>
      </p:graphicFrame>
      <p:pic>
        <p:nvPicPr>
          <p:cNvPr id="28" name="Content Placeholder 27" descr="Representations are as follows. Ammonia, N H 3. The N has a lone pair of electrons. Water, H 2 O. Ammonium ion. N H 4, plus. Hydroxide ion, O H minus.">
            <a:extLst>
              <a:ext uri="{FF2B5EF4-FFF2-40B4-BE49-F238E27FC236}">
                <a16:creationId xmlns:a16="http://schemas.microsoft.com/office/drawing/2014/main" id="{9443288E-2257-43B8-94AF-6980D97ABEB2}"/>
              </a:ext>
            </a:extLst>
          </p:cNvPr>
          <p:cNvPicPr>
            <a:picLocks noGrp="1" noChangeAspect="1"/>
          </p:cNvPicPr>
          <p:nvPr>
            <p:ph sz="quarter" idx="21"/>
          </p:nvPr>
        </p:nvPicPr>
        <p:blipFill>
          <a:blip r:embed="rId14"/>
          <a:stretch>
            <a:fillRect/>
          </a:stretch>
        </p:blipFill>
        <p:spPr>
          <a:xfrm>
            <a:off x="2344882" y="3801763"/>
            <a:ext cx="4422421" cy="881162"/>
          </a:xfrm>
          <a:prstGeom prst="rect">
            <a:avLst/>
          </a:prstGeom>
        </p:spPr>
      </p:pic>
      <p:pic>
        <p:nvPicPr>
          <p:cNvPr id="29" name="Content Placeholder 28" descr="Methylamine, Methylammonium ion, and hydroxide ion are as follows. For long description in Notes pane, press F6.">
            <a:extLst>
              <a:ext uri="{FF2B5EF4-FFF2-40B4-BE49-F238E27FC236}">
                <a16:creationId xmlns:a16="http://schemas.microsoft.com/office/drawing/2014/main" id="{134B33F9-DCC6-409C-BF6A-134925EBA3CD}"/>
              </a:ext>
            </a:extLst>
          </p:cNvPr>
          <p:cNvPicPr>
            <a:picLocks noGrp="1" noChangeAspect="1"/>
          </p:cNvPicPr>
          <p:nvPr>
            <p:ph sz="quarter" idx="22"/>
          </p:nvPr>
        </p:nvPicPr>
        <p:blipFill>
          <a:blip r:embed="rId15"/>
          <a:stretch>
            <a:fillRect/>
          </a:stretch>
        </p:blipFill>
        <p:spPr>
          <a:xfrm>
            <a:off x="2274774" y="4938630"/>
            <a:ext cx="4554737" cy="764116"/>
          </a:xfrm>
          <a:prstGeom prst="rect">
            <a:avLst/>
          </a:prstGeom>
        </p:spPr>
      </p:pic>
    </p:spTree>
    <p:extLst>
      <p:ext uri="{BB962C8B-B14F-4D97-AF65-F5344CB8AC3E}">
        <p14:creationId xmlns:p14="http://schemas.microsoft.com/office/powerpoint/2010/main" val="38334187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a:xfrm>
            <a:off x="457199" y="215371"/>
            <a:ext cx="8436077" cy="1097279"/>
          </a:xfrm>
        </p:spPr>
        <p:txBody>
          <a:bodyPr/>
          <a:lstStyle/>
          <a:p>
            <a:r>
              <a:rPr lang="en-IN" dirty="0"/>
              <a:t>Neutralization Forms Amine Salts </a:t>
            </a:r>
            <a:r>
              <a:rPr lang="en-IN" sz="2000" b="0" dirty="0"/>
              <a:t>(1 of 2)</a:t>
            </a:r>
            <a:endParaRPr lang="en-IN" dirty="0"/>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8" y="1556835"/>
            <a:ext cx="5100414" cy="3044661"/>
          </a:xfrm>
        </p:spPr>
        <p:txBody>
          <a:bodyPr/>
          <a:lstStyle/>
          <a:p>
            <a:pPr marL="432" indent="0">
              <a:buNone/>
            </a:pPr>
            <a:r>
              <a:rPr lang="en-IN" sz="2400" dirty="0"/>
              <a:t>An </a:t>
            </a:r>
            <a:r>
              <a:rPr lang="en-IN" sz="2400" b="1" dirty="0"/>
              <a:t>amine salt</a:t>
            </a:r>
            <a:r>
              <a:rPr lang="en-IN" sz="2400" dirty="0"/>
              <a:t> forms when</a:t>
            </a:r>
          </a:p>
          <a:p>
            <a:r>
              <a:rPr lang="en-IN" sz="2400" dirty="0"/>
              <a:t>amines such as those responsible for the </a:t>
            </a:r>
            <a:r>
              <a:rPr lang="en-IN" sz="2400" dirty="0" err="1"/>
              <a:t>odor</a:t>
            </a:r>
            <a:r>
              <a:rPr lang="en-IN" sz="2400" dirty="0"/>
              <a:t> in fish are neutralized by an acid</a:t>
            </a:r>
          </a:p>
          <a:p>
            <a:r>
              <a:rPr lang="en-IN" sz="2400" dirty="0"/>
              <a:t>amines react as </a:t>
            </a:r>
            <a:r>
              <a:rPr lang="en-IN" sz="2400" dirty="0" err="1"/>
              <a:t>Brønsted</a:t>
            </a:r>
            <a:r>
              <a:rPr lang="en-IN" sz="2400" dirty="0"/>
              <a:t>–Lowry bases in a neutralization reaction with citric acid</a:t>
            </a:r>
          </a:p>
        </p:txBody>
      </p:sp>
      <p:pic>
        <p:nvPicPr>
          <p:cNvPr id="23" name="Content Placeholder 22" descr="Fingers squeeze lemon juice onto a salmon steak.">
            <a:extLst>
              <a:ext uri="{FF2B5EF4-FFF2-40B4-BE49-F238E27FC236}">
                <a16:creationId xmlns:a16="http://schemas.microsoft.com/office/drawing/2014/main" id="{B9256472-335B-4EC7-BE0D-9DE1D7CA5B18}"/>
              </a:ext>
            </a:extLst>
          </p:cNvPr>
          <p:cNvPicPr>
            <a:picLocks noGrp="1" noChangeAspect="1"/>
          </p:cNvPicPr>
          <p:nvPr>
            <p:ph sz="quarter" idx="15"/>
          </p:nvPr>
        </p:nvPicPr>
        <p:blipFill>
          <a:blip r:embed="rId2"/>
          <a:stretch>
            <a:fillRect/>
          </a:stretch>
        </p:blipFill>
        <p:spPr>
          <a:xfrm>
            <a:off x="5731233" y="1860506"/>
            <a:ext cx="2806445" cy="2525807"/>
          </a:xfrm>
          <a:prstGeom prst="rect">
            <a:avLst/>
          </a:prstGeom>
        </p:spPr>
      </p:pic>
      <p:sp>
        <p:nvSpPr>
          <p:cNvPr id="3" name="Content Placeholder 2">
            <a:extLst>
              <a:ext uri="{FF2B5EF4-FFF2-40B4-BE49-F238E27FC236}">
                <a16:creationId xmlns:a16="http://schemas.microsoft.com/office/drawing/2014/main" id="{1AD4D850-7879-4E3D-B387-C40069F8AB71}"/>
              </a:ext>
            </a:extLst>
          </p:cNvPr>
          <p:cNvSpPr>
            <a:spLocks noGrp="1"/>
          </p:cNvSpPr>
          <p:nvPr>
            <p:ph sz="quarter" idx="16"/>
          </p:nvPr>
        </p:nvSpPr>
        <p:spPr>
          <a:xfrm>
            <a:off x="5878717" y="4624451"/>
            <a:ext cx="2806445" cy="1319148"/>
          </a:xfrm>
        </p:spPr>
        <p:txBody>
          <a:bodyPr/>
          <a:lstStyle/>
          <a:p>
            <a:pPr marL="432" indent="0">
              <a:buNone/>
            </a:pPr>
            <a:r>
              <a:rPr lang="en-IN" sz="2000" dirty="0"/>
              <a:t>The amines in fish react with the acid in lemon juice to neutralize the “fishy” </a:t>
            </a:r>
            <a:r>
              <a:rPr lang="en-IN" sz="2000" dirty="0" err="1"/>
              <a:t>odor</a:t>
            </a:r>
            <a:r>
              <a:rPr lang="en-IN" sz="2000" dirty="0"/>
              <a:t>.</a:t>
            </a:r>
          </a:p>
        </p:txBody>
      </p:sp>
    </p:spTree>
    <p:extLst>
      <p:ext uri="{BB962C8B-B14F-4D97-AF65-F5344CB8AC3E}">
        <p14:creationId xmlns:p14="http://schemas.microsoft.com/office/powerpoint/2010/main" val="714279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A9BB3-1600-4C20-8B67-8C4748636129}"/>
              </a:ext>
            </a:extLst>
          </p:cNvPr>
          <p:cNvSpPr>
            <a:spLocks noGrp="1"/>
          </p:cNvSpPr>
          <p:nvPr>
            <p:ph type="title"/>
          </p:nvPr>
        </p:nvSpPr>
        <p:spPr>
          <a:xfrm>
            <a:off x="457200" y="215371"/>
            <a:ext cx="8391832" cy="1097279"/>
          </a:xfrm>
        </p:spPr>
        <p:txBody>
          <a:bodyPr/>
          <a:lstStyle/>
          <a:p>
            <a:r>
              <a:rPr lang="en-IN" dirty="0"/>
              <a:t>Neutralization Forms Amine Salts </a:t>
            </a:r>
            <a:r>
              <a:rPr lang="en-IN" sz="2000" b="0" dirty="0"/>
              <a:t>(2 of 2)</a:t>
            </a:r>
            <a:endParaRPr lang="en-IN" dirty="0"/>
          </a:p>
        </p:txBody>
      </p:sp>
      <p:sp>
        <p:nvSpPr>
          <p:cNvPr id="3" name="Content Placeholder 2">
            <a:extLst>
              <a:ext uri="{FF2B5EF4-FFF2-40B4-BE49-F238E27FC236}">
                <a16:creationId xmlns:a16="http://schemas.microsoft.com/office/drawing/2014/main" id="{756D22AD-83A7-4155-BF0A-3EEB38431803}"/>
              </a:ext>
            </a:extLst>
          </p:cNvPr>
          <p:cNvSpPr>
            <a:spLocks noGrp="1"/>
          </p:cNvSpPr>
          <p:nvPr>
            <p:ph sz="quarter" idx="13"/>
          </p:nvPr>
        </p:nvSpPr>
        <p:spPr>
          <a:xfrm>
            <a:off x="457200" y="1556326"/>
            <a:ext cx="8288594" cy="788667"/>
          </a:xfrm>
        </p:spPr>
        <p:txBody>
          <a:bodyPr/>
          <a:lstStyle/>
          <a:p>
            <a:pPr marL="432" indent="0">
              <a:buNone/>
            </a:pPr>
            <a:r>
              <a:rPr lang="en-IN" sz="2400" dirty="0"/>
              <a:t>An ammonium salt is named by using its alkylammonium ion name, followed by the name of the negative ion.</a:t>
            </a:r>
          </a:p>
        </p:txBody>
      </p:sp>
      <p:pic>
        <p:nvPicPr>
          <p:cNvPr id="5" name="Content Placeholder 4" descr="Reaction with a primary amine is as follows. For long description in Notes pane, press F6.">
            <a:extLst>
              <a:ext uri="{FF2B5EF4-FFF2-40B4-BE49-F238E27FC236}">
                <a16:creationId xmlns:a16="http://schemas.microsoft.com/office/drawing/2014/main" id="{2B185E51-4C95-4540-8481-C9E43CE6565F}"/>
              </a:ext>
            </a:extLst>
          </p:cNvPr>
          <p:cNvPicPr>
            <a:picLocks noGrp="1" noChangeAspect="1"/>
          </p:cNvPicPr>
          <p:nvPr>
            <p:ph sz="quarter" idx="14"/>
          </p:nvPr>
        </p:nvPicPr>
        <p:blipFill>
          <a:blip r:embed="rId3"/>
          <a:stretch>
            <a:fillRect/>
          </a:stretch>
        </p:blipFill>
        <p:spPr>
          <a:xfrm>
            <a:off x="1842573" y="2752032"/>
            <a:ext cx="5458855" cy="2801789"/>
          </a:xfrm>
          <a:prstGeom prst="rect">
            <a:avLst/>
          </a:prstGeom>
        </p:spPr>
      </p:pic>
    </p:spTree>
    <p:extLst>
      <p:ext uri="{BB962C8B-B14F-4D97-AF65-F5344CB8AC3E}">
        <p14:creationId xmlns:p14="http://schemas.microsoft.com/office/powerpoint/2010/main" val="3712704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0AF0-8963-4A45-9333-2130505BD12F}"/>
              </a:ext>
            </a:extLst>
          </p:cNvPr>
          <p:cNvSpPr>
            <a:spLocks noGrp="1"/>
          </p:cNvSpPr>
          <p:nvPr>
            <p:ph type="title"/>
          </p:nvPr>
        </p:nvSpPr>
        <p:spPr/>
        <p:txBody>
          <a:bodyPr/>
          <a:lstStyle/>
          <a:p>
            <a:r>
              <a:rPr lang="en-IN" dirty="0"/>
              <a:t>Properties of Ammonium Salts</a:t>
            </a:r>
          </a:p>
        </p:txBody>
      </p:sp>
      <p:sp>
        <p:nvSpPr>
          <p:cNvPr id="3" name="Content Placeholder 2">
            <a:extLst>
              <a:ext uri="{FF2B5EF4-FFF2-40B4-BE49-F238E27FC236}">
                <a16:creationId xmlns:a16="http://schemas.microsoft.com/office/drawing/2014/main" id="{3C3DDCA5-C1A2-4CC5-BF20-02133D4F9504}"/>
              </a:ext>
            </a:extLst>
          </p:cNvPr>
          <p:cNvSpPr>
            <a:spLocks noGrp="1"/>
          </p:cNvSpPr>
          <p:nvPr>
            <p:ph sz="quarter" idx="13"/>
          </p:nvPr>
        </p:nvSpPr>
        <p:spPr>
          <a:xfrm>
            <a:off x="457201" y="1556327"/>
            <a:ext cx="7996518" cy="2379180"/>
          </a:xfrm>
        </p:spPr>
        <p:txBody>
          <a:bodyPr/>
          <a:lstStyle/>
          <a:p>
            <a:pPr marL="432" indent="0">
              <a:buNone/>
            </a:pPr>
            <a:r>
              <a:rPr lang="en-IN" dirty="0"/>
              <a:t>Amines are usually converted to their ammonium salt before being used as drugs. The ammonium salts are solids at room temperature, </a:t>
            </a:r>
            <a:r>
              <a:rPr lang="en-IN" dirty="0" err="1"/>
              <a:t>odorless</a:t>
            </a:r>
            <a:r>
              <a:rPr lang="en-IN" dirty="0"/>
              <a:t> and soluble in water and body fluids.</a:t>
            </a:r>
          </a:p>
        </p:txBody>
      </p:sp>
    </p:spTree>
    <p:extLst>
      <p:ext uri="{BB962C8B-B14F-4D97-AF65-F5344CB8AC3E}">
        <p14:creationId xmlns:p14="http://schemas.microsoft.com/office/powerpoint/2010/main" val="19135533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9BDA7-9E10-4DBE-B84D-6C2DB5485478}"/>
              </a:ext>
            </a:extLst>
          </p:cNvPr>
          <p:cNvSpPr>
            <a:spLocks noGrp="1"/>
          </p:cNvSpPr>
          <p:nvPr>
            <p:ph type="title"/>
          </p:nvPr>
        </p:nvSpPr>
        <p:spPr/>
        <p:txBody>
          <a:bodyPr/>
          <a:lstStyle/>
          <a:p>
            <a:r>
              <a:rPr lang="en-IN" sz="3400" dirty="0"/>
              <a:t>Properties of Ammonium Salts: Medications</a:t>
            </a:r>
          </a:p>
        </p:txBody>
      </p:sp>
      <p:sp>
        <p:nvSpPr>
          <p:cNvPr id="3" name="Content Placeholder 2">
            <a:extLst>
              <a:ext uri="{FF2B5EF4-FFF2-40B4-BE49-F238E27FC236}">
                <a16:creationId xmlns:a16="http://schemas.microsoft.com/office/drawing/2014/main" id="{215A9900-684B-46A8-BFAC-B5AD2090F090}"/>
              </a:ext>
            </a:extLst>
          </p:cNvPr>
          <p:cNvSpPr>
            <a:spLocks noGrp="1"/>
          </p:cNvSpPr>
          <p:nvPr>
            <p:ph sz="quarter" idx="13"/>
          </p:nvPr>
        </p:nvSpPr>
        <p:spPr>
          <a:xfrm>
            <a:off x="457199" y="1556326"/>
            <a:ext cx="8436077" cy="2646963"/>
          </a:xfrm>
        </p:spPr>
        <p:txBody>
          <a:bodyPr/>
          <a:lstStyle/>
          <a:p>
            <a:pPr marL="432" indent="0">
              <a:buNone/>
            </a:pPr>
            <a:r>
              <a:rPr lang="en-IN" sz="2400" dirty="0"/>
              <a:t>Ammonium salts are used as the active ingredients in medications:</a:t>
            </a:r>
          </a:p>
          <a:p>
            <a:r>
              <a:rPr lang="en-IN" sz="2400" dirty="0"/>
              <a:t>Ephedrine is used as a bronchodilator in the decongestant Sudafed.</a:t>
            </a:r>
          </a:p>
          <a:p>
            <a:r>
              <a:rPr lang="en-IN" sz="2400" dirty="0" err="1"/>
              <a:t>Diphenylhydramine</a:t>
            </a:r>
            <a:r>
              <a:rPr lang="en-IN" sz="2400" dirty="0"/>
              <a:t>, found in Benadryl, is used for relief of itching and pain from skin irritations and rashes.</a:t>
            </a:r>
          </a:p>
        </p:txBody>
      </p:sp>
      <p:pic>
        <p:nvPicPr>
          <p:cNvPr id="5" name="Content Placeholder 4" descr="The structures are as follows. For long description in Notes pane, press F6.">
            <a:extLst>
              <a:ext uri="{FF2B5EF4-FFF2-40B4-BE49-F238E27FC236}">
                <a16:creationId xmlns:a16="http://schemas.microsoft.com/office/drawing/2014/main" id="{252A7303-2C29-4E5A-ABF4-FC1301C01D85}"/>
              </a:ext>
            </a:extLst>
          </p:cNvPr>
          <p:cNvPicPr>
            <a:picLocks noGrp="1" noChangeAspect="1"/>
          </p:cNvPicPr>
          <p:nvPr>
            <p:ph sz="quarter" idx="14"/>
          </p:nvPr>
        </p:nvPicPr>
        <p:blipFill>
          <a:blip r:embed="rId3"/>
          <a:stretch>
            <a:fillRect/>
          </a:stretch>
        </p:blipFill>
        <p:spPr>
          <a:xfrm>
            <a:off x="2039169" y="4534983"/>
            <a:ext cx="5065661" cy="1745824"/>
          </a:xfrm>
          <a:prstGeom prst="rect">
            <a:avLst/>
          </a:prstGeom>
        </p:spPr>
      </p:pic>
    </p:spTree>
    <p:extLst>
      <p:ext uri="{BB962C8B-B14F-4D97-AF65-F5344CB8AC3E}">
        <p14:creationId xmlns:p14="http://schemas.microsoft.com/office/powerpoint/2010/main" val="16058858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EC85-9C6E-4BF7-A340-946AB398CA02}"/>
              </a:ext>
            </a:extLst>
          </p:cNvPr>
          <p:cNvSpPr>
            <a:spLocks noGrp="1"/>
          </p:cNvSpPr>
          <p:nvPr>
            <p:ph type="title"/>
          </p:nvPr>
        </p:nvSpPr>
        <p:spPr/>
        <p:txBody>
          <a:bodyPr/>
          <a:lstStyle/>
          <a:p>
            <a:r>
              <a:rPr lang="en-IN" sz="3400" dirty="0"/>
              <a:t>Properties of Ammonium Salts: Cocaine </a:t>
            </a:r>
            <a:r>
              <a:rPr lang="en-IN" sz="2000" b="0" dirty="0"/>
              <a:t>(1 of 2)</a:t>
            </a:r>
            <a:endParaRPr lang="en-IN" sz="3400" dirty="0"/>
          </a:p>
        </p:txBody>
      </p:sp>
      <p:sp>
        <p:nvSpPr>
          <p:cNvPr id="3" name="Content Placeholder 2">
            <a:extLst>
              <a:ext uri="{FF2B5EF4-FFF2-40B4-BE49-F238E27FC236}">
                <a16:creationId xmlns:a16="http://schemas.microsoft.com/office/drawing/2014/main" id="{882FB250-0061-40B0-BF15-3D33C0B17E83}"/>
              </a:ext>
            </a:extLst>
          </p:cNvPr>
          <p:cNvSpPr>
            <a:spLocks noGrp="1"/>
          </p:cNvSpPr>
          <p:nvPr>
            <p:ph sz="quarter" idx="13"/>
          </p:nvPr>
        </p:nvSpPr>
        <p:spPr>
          <a:xfrm>
            <a:off x="457200" y="1556327"/>
            <a:ext cx="8229600" cy="1186873"/>
          </a:xfrm>
        </p:spPr>
        <p:txBody>
          <a:bodyPr/>
          <a:lstStyle/>
          <a:p>
            <a:pPr marL="432" indent="0">
              <a:buNone/>
            </a:pPr>
            <a:r>
              <a:rPr lang="en-IN" sz="2400" dirty="0"/>
              <a:t>The narcotic cocaine, extracted from coca leaves using an acidic H</a:t>
            </a:r>
            <a:r>
              <a:rPr lang="en-IN" sz="100" dirty="0"/>
              <a:t> </a:t>
            </a:r>
            <a:r>
              <a:rPr lang="en-IN" sz="2400" dirty="0"/>
              <a:t>C</a:t>
            </a:r>
            <a:r>
              <a:rPr lang="en-IN" sz="100" dirty="0"/>
              <a:t> </a:t>
            </a:r>
            <a:r>
              <a:rPr lang="en-IN" sz="2400" dirty="0"/>
              <a:t>l solution, is smuggled and used illegally in the form of cocaine hydrochloride, an ammonium salt.</a:t>
            </a:r>
          </a:p>
        </p:txBody>
      </p:sp>
      <p:pic>
        <p:nvPicPr>
          <p:cNvPr id="5" name="Content Placeholder 4" descr="Structures of cocaine hydrochloride and cocaine are as follows. For long description in Notes pane, press F6.">
            <a:extLst>
              <a:ext uri="{FF2B5EF4-FFF2-40B4-BE49-F238E27FC236}">
                <a16:creationId xmlns:a16="http://schemas.microsoft.com/office/drawing/2014/main" id="{D6F9DE9A-65E7-402F-998E-13610AA15972}"/>
              </a:ext>
            </a:extLst>
          </p:cNvPr>
          <p:cNvPicPr>
            <a:picLocks noGrp="1" noChangeAspect="1"/>
          </p:cNvPicPr>
          <p:nvPr>
            <p:ph sz="quarter" idx="14"/>
          </p:nvPr>
        </p:nvPicPr>
        <p:blipFill>
          <a:blip r:embed="rId3"/>
          <a:stretch>
            <a:fillRect/>
          </a:stretch>
        </p:blipFill>
        <p:spPr>
          <a:xfrm>
            <a:off x="997965" y="3146213"/>
            <a:ext cx="7148071" cy="2547081"/>
          </a:xfrm>
          <a:prstGeom prst="rect">
            <a:avLst/>
          </a:prstGeom>
        </p:spPr>
      </p:pic>
    </p:spTree>
    <p:extLst>
      <p:ext uri="{BB962C8B-B14F-4D97-AF65-F5344CB8AC3E}">
        <p14:creationId xmlns:p14="http://schemas.microsoft.com/office/powerpoint/2010/main" val="21421467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BEC85-9C6E-4BF7-A340-946AB398CA02}"/>
              </a:ext>
            </a:extLst>
          </p:cNvPr>
          <p:cNvSpPr>
            <a:spLocks noGrp="1"/>
          </p:cNvSpPr>
          <p:nvPr>
            <p:ph type="title"/>
          </p:nvPr>
        </p:nvSpPr>
        <p:spPr/>
        <p:txBody>
          <a:bodyPr/>
          <a:lstStyle/>
          <a:p>
            <a:r>
              <a:rPr lang="en-IN" sz="3400" dirty="0"/>
              <a:t>Properties of Ammonium Salts: Cocaine </a:t>
            </a:r>
            <a:r>
              <a:rPr lang="en-IN" sz="2000" b="0" dirty="0"/>
              <a:t>(2 of 2)</a:t>
            </a:r>
            <a:endParaRPr lang="en-IN" sz="3400" dirty="0"/>
          </a:p>
        </p:txBody>
      </p:sp>
      <p:sp>
        <p:nvSpPr>
          <p:cNvPr id="3" name="Content Placeholder 2">
            <a:extLst>
              <a:ext uri="{FF2B5EF4-FFF2-40B4-BE49-F238E27FC236}">
                <a16:creationId xmlns:a16="http://schemas.microsoft.com/office/drawing/2014/main" id="{882FB250-0061-40B0-BF15-3D33C0B17E83}"/>
              </a:ext>
            </a:extLst>
          </p:cNvPr>
          <p:cNvSpPr>
            <a:spLocks noGrp="1"/>
          </p:cNvSpPr>
          <p:nvPr>
            <p:ph sz="quarter" idx="13"/>
          </p:nvPr>
        </p:nvSpPr>
        <p:spPr>
          <a:xfrm>
            <a:off x="457199" y="1556327"/>
            <a:ext cx="8421329" cy="1186873"/>
          </a:xfrm>
        </p:spPr>
        <p:txBody>
          <a:bodyPr/>
          <a:lstStyle/>
          <a:p>
            <a:pPr marL="432" indent="0">
              <a:buNone/>
            </a:pPr>
            <a:r>
              <a:rPr lang="en-IN" sz="2400" dirty="0"/>
              <a:t>Cocaine hydrochloride, an ammonium salt, can be converted back to its free amine or free base form, “crack cocaine” by treating it with a strong base.</a:t>
            </a:r>
          </a:p>
        </p:txBody>
      </p:sp>
      <p:pic>
        <p:nvPicPr>
          <p:cNvPr id="7" name="Content Placeholder 6" descr="Structures of cocaine hydrochloride and cocaine are as follows. For long description in Notes pane, press F6.">
            <a:extLst>
              <a:ext uri="{FF2B5EF4-FFF2-40B4-BE49-F238E27FC236}">
                <a16:creationId xmlns:a16="http://schemas.microsoft.com/office/drawing/2014/main" id="{187A9039-BC89-453A-91B6-243F359F114B}"/>
              </a:ext>
            </a:extLst>
          </p:cNvPr>
          <p:cNvPicPr>
            <a:picLocks noGrp="1" noChangeAspect="1"/>
          </p:cNvPicPr>
          <p:nvPr>
            <p:ph sz="quarter" idx="14"/>
          </p:nvPr>
        </p:nvPicPr>
        <p:blipFill>
          <a:blip r:embed="rId3"/>
          <a:stretch>
            <a:fillRect/>
          </a:stretch>
        </p:blipFill>
        <p:spPr>
          <a:xfrm>
            <a:off x="997965" y="3146215"/>
            <a:ext cx="7148071" cy="2547081"/>
          </a:xfrm>
          <a:prstGeom prst="rect">
            <a:avLst/>
          </a:prstGeom>
        </p:spPr>
      </p:pic>
    </p:spTree>
    <p:extLst>
      <p:ext uri="{BB962C8B-B14F-4D97-AF65-F5344CB8AC3E}">
        <p14:creationId xmlns:p14="http://schemas.microsoft.com/office/powerpoint/2010/main" val="31428310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sz="3400" dirty="0"/>
              <a:t>Chemistry Link to Health: Alkaloids: Amines in Plants </a:t>
            </a:r>
            <a:r>
              <a:rPr lang="en-IN" sz="2000" b="0" dirty="0"/>
              <a:t>(1 of 3)</a:t>
            </a:r>
            <a:endParaRPr lang="en-IN" sz="3400" dirty="0"/>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8" y="1571583"/>
            <a:ext cx="8256569" cy="2130261"/>
          </a:xfrm>
        </p:spPr>
        <p:txBody>
          <a:bodyPr/>
          <a:lstStyle/>
          <a:p>
            <a:pPr marL="432" indent="0">
              <a:buNone/>
            </a:pPr>
            <a:r>
              <a:rPr lang="en-IN" sz="2200" dirty="0"/>
              <a:t>Alkaloids are</a:t>
            </a:r>
          </a:p>
          <a:p>
            <a:r>
              <a:rPr lang="en-IN" sz="2200" dirty="0"/>
              <a:t>physiologically active compounds produced by plants that contain nitrogen</a:t>
            </a:r>
          </a:p>
          <a:p>
            <a:r>
              <a:rPr lang="en-IN" sz="2200" dirty="0"/>
              <a:t>used in </a:t>
            </a:r>
            <a:r>
              <a:rPr lang="en-IN" sz="2200" dirty="0" err="1"/>
              <a:t>anesthetics</a:t>
            </a:r>
            <a:r>
              <a:rPr lang="en-IN" sz="2200" dirty="0"/>
              <a:t>, in antidepressants, and as stimulants, and many are habit forming</a:t>
            </a:r>
          </a:p>
        </p:txBody>
      </p:sp>
      <p:sp>
        <p:nvSpPr>
          <p:cNvPr id="5" name="Content Placeholder 4">
            <a:extLst>
              <a:ext uri="{FF2B5EF4-FFF2-40B4-BE49-F238E27FC236}">
                <a16:creationId xmlns:a16="http://schemas.microsoft.com/office/drawing/2014/main" id="{EDA69069-3DBA-475A-8AA6-0626906254EE}"/>
              </a:ext>
            </a:extLst>
          </p:cNvPr>
          <p:cNvSpPr>
            <a:spLocks noGrp="1"/>
          </p:cNvSpPr>
          <p:nvPr>
            <p:ph sz="quarter" idx="15"/>
          </p:nvPr>
        </p:nvSpPr>
        <p:spPr>
          <a:xfrm>
            <a:off x="459728" y="3781147"/>
            <a:ext cx="4746453" cy="1454528"/>
          </a:xfrm>
        </p:spPr>
        <p:txBody>
          <a:bodyPr/>
          <a:lstStyle/>
          <a:p>
            <a:pPr marL="432" indent="0">
              <a:buNone/>
            </a:pPr>
            <a:r>
              <a:rPr lang="en-IN" sz="2200" dirty="0"/>
              <a:t>Nicotine is a stimulant that increases</a:t>
            </a:r>
          </a:p>
          <a:p>
            <a:r>
              <a:rPr lang="en-IN" sz="2200" dirty="0"/>
              <a:t>the level of adrenaline in the blood</a:t>
            </a:r>
          </a:p>
          <a:p>
            <a:r>
              <a:rPr lang="en-IN" sz="2200" dirty="0"/>
              <a:t>heart rate and blood pressure</a:t>
            </a:r>
          </a:p>
        </p:txBody>
      </p:sp>
      <p:sp>
        <p:nvSpPr>
          <p:cNvPr id="3" name="Content Placeholder 2">
            <a:extLst>
              <a:ext uri="{FF2B5EF4-FFF2-40B4-BE49-F238E27FC236}">
                <a16:creationId xmlns:a16="http://schemas.microsoft.com/office/drawing/2014/main" id="{1AD4D850-7879-4E3D-B387-C40069F8AB71}"/>
              </a:ext>
            </a:extLst>
          </p:cNvPr>
          <p:cNvSpPr>
            <a:spLocks noGrp="1"/>
          </p:cNvSpPr>
          <p:nvPr>
            <p:ph sz="quarter" idx="16"/>
          </p:nvPr>
        </p:nvSpPr>
        <p:spPr>
          <a:xfrm>
            <a:off x="457200" y="5425095"/>
            <a:ext cx="4896465" cy="793449"/>
          </a:xfrm>
        </p:spPr>
        <p:txBody>
          <a:bodyPr/>
          <a:lstStyle/>
          <a:p>
            <a:pPr marL="432" indent="0">
              <a:buNone/>
            </a:pPr>
            <a:r>
              <a:rPr lang="en-IN" sz="2200" dirty="0"/>
              <a:t>Nicotine is addictive because it activates pleasure </a:t>
            </a:r>
            <a:r>
              <a:rPr lang="en-IN" sz="2200" dirty="0" err="1"/>
              <a:t>centers</a:t>
            </a:r>
            <a:r>
              <a:rPr lang="en-IN" sz="2200" dirty="0"/>
              <a:t> in the brain.</a:t>
            </a:r>
          </a:p>
        </p:txBody>
      </p:sp>
      <p:pic>
        <p:nvPicPr>
          <p:cNvPr id="23" name="Content Placeholder 22" descr="Nicotine. A 6 membered benzene ring replaces the carbon 1 atom with an N atom. For long description in Notes pane, press F6.">
            <a:extLst>
              <a:ext uri="{FF2B5EF4-FFF2-40B4-BE49-F238E27FC236}">
                <a16:creationId xmlns:a16="http://schemas.microsoft.com/office/drawing/2014/main" id="{D8ADAB5B-FC3A-4DCA-92FE-17CDF6D317DE}"/>
              </a:ext>
            </a:extLst>
          </p:cNvPr>
          <p:cNvPicPr>
            <a:picLocks noGrp="1" noChangeAspect="1"/>
          </p:cNvPicPr>
          <p:nvPr>
            <p:ph sz="quarter" idx="17"/>
          </p:nvPr>
        </p:nvPicPr>
        <p:blipFill>
          <a:blip r:embed="rId3"/>
          <a:stretch>
            <a:fillRect/>
          </a:stretch>
        </p:blipFill>
        <p:spPr>
          <a:xfrm>
            <a:off x="6043862" y="3783783"/>
            <a:ext cx="2433961" cy="2320456"/>
          </a:xfrm>
          <a:prstGeom prst="rect">
            <a:avLst/>
          </a:prstGeom>
        </p:spPr>
      </p:pic>
    </p:spTree>
    <p:extLst>
      <p:ext uri="{BB962C8B-B14F-4D97-AF65-F5344CB8AC3E}">
        <p14:creationId xmlns:p14="http://schemas.microsoft.com/office/powerpoint/2010/main" val="1813193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B135-6644-4F14-8F92-1F8E54F42C2F}"/>
              </a:ext>
            </a:extLst>
          </p:cNvPr>
          <p:cNvSpPr>
            <a:spLocks noGrp="1"/>
          </p:cNvSpPr>
          <p:nvPr>
            <p:ph type="title"/>
          </p:nvPr>
        </p:nvSpPr>
        <p:spPr/>
        <p:txBody>
          <a:bodyPr/>
          <a:lstStyle/>
          <a:p>
            <a:r>
              <a:rPr lang="en-IN" dirty="0"/>
              <a:t>Naming Carboxylic Acids </a:t>
            </a:r>
            <a:r>
              <a:rPr lang="en-IN" sz="2000" b="0" dirty="0"/>
              <a:t>(1 of 3)</a:t>
            </a:r>
            <a:endParaRPr lang="en-IN" dirty="0"/>
          </a:p>
        </p:txBody>
      </p:sp>
      <p:sp>
        <p:nvSpPr>
          <p:cNvPr id="4" name="Content Placeholder 3">
            <a:extLst>
              <a:ext uri="{FF2B5EF4-FFF2-40B4-BE49-F238E27FC236}">
                <a16:creationId xmlns:a16="http://schemas.microsoft.com/office/drawing/2014/main" id="{4A4CE4A1-CEB4-4566-A697-36639AAD4A15}"/>
              </a:ext>
            </a:extLst>
          </p:cNvPr>
          <p:cNvSpPr>
            <a:spLocks noGrp="1"/>
          </p:cNvSpPr>
          <p:nvPr>
            <p:ph sz="quarter" idx="14"/>
          </p:nvPr>
        </p:nvSpPr>
        <p:spPr>
          <a:xfrm>
            <a:off x="457200" y="1554205"/>
            <a:ext cx="4187371" cy="811624"/>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 for the following carboxylic acid:</a:t>
            </a:r>
          </a:p>
        </p:txBody>
      </p:sp>
      <p:pic>
        <p:nvPicPr>
          <p:cNvPr id="37" name="Content Placeholder 36" descr="A 5-carbon zigzag chain. Carbon 4 is single bonded to C. Fifth carbon is double bonded to O and single bonded to O H.">
            <a:extLst>
              <a:ext uri="{FF2B5EF4-FFF2-40B4-BE49-F238E27FC236}">
                <a16:creationId xmlns:a16="http://schemas.microsoft.com/office/drawing/2014/main" id="{5111BFF1-DFF7-4B48-B0B9-87626E74B61F}"/>
              </a:ext>
            </a:extLst>
          </p:cNvPr>
          <p:cNvPicPr>
            <a:picLocks noGrp="1" noChangeAspect="1"/>
          </p:cNvPicPr>
          <p:nvPr>
            <p:ph sz="quarter" idx="15"/>
          </p:nvPr>
        </p:nvPicPr>
        <p:blipFill>
          <a:blip r:embed="rId2"/>
          <a:stretch>
            <a:fillRect/>
          </a:stretch>
        </p:blipFill>
        <p:spPr>
          <a:xfrm>
            <a:off x="5792144" y="1841645"/>
            <a:ext cx="2699810" cy="1849375"/>
          </a:xfrm>
          <a:prstGeom prst="rect">
            <a:avLst/>
          </a:prstGeom>
        </p:spPr>
      </p:pic>
      <p:sp>
        <p:nvSpPr>
          <p:cNvPr id="3" name="Content Placeholder 2">
            <a:extLst>
              <a:ext uri="{FF2B5EF4-FFF2-40B4-BE49-F238E27FC236}">
                <a16:creationId xmlns:a16="http://schemas.microsoft.com/office/drawing/2014/main" id="{D68C306A-CA76-4290-A2FC-93BA0C3E9DF2}"/>
              </a:ext>
            </a:extLst>
          </p:cNvPr>
          <p:cNvSpPr>
            <a:spLocks noGrp="1"/>
          </p:cNvSpPr>
          <p:nvPr>
            <p:ph sz="quarter" idx="16"/>
          </p:nvPr>
        </p:nvSpPr>
        <p:spPr>
          <a:xfrm>
            <a:off x="457200" y="3939099"/>
            <a:ext cx="1502229" cy="450220"/>
          </a:xfrm>
        </p:spPr>
        <p:txBody>
          <a:bodyPr/>
          <a:lstStyle/>
          <a:p>
            <a:pPr marL="432" indent="0">
              <a:buNone/>
            </a:pPr>
            <a:r>
              <a:rPr lang="en-IN" sz="2400" b="1" dirty="0"/>
              <a:t>Solution:</a:t>
            </a:r>
          </a:p>
        </p:txBody>
      </p:sp>
      <p:graphicFrame>
        <p:nvGraphicFramePr>
          <p:cNvPr id="6" name="Content Placeholder 5"/>
          <p:cNvGraphicFramePr>
            <a:graphicFrameLocks noGrp="1"/>
          </p:cNvGraphicFramePr>
          <p:nvPr>
            <p:ph sz="quarter" idx="17"/>
            <p:extLst>
              <p:ext uri="{D42A27DB-BD31-4B8C-83A1-F6EECF244321}">
                <p14:modId xmlns:p14="http://schemas.microsoft.com/office/powerpoint/2010/main" val="751920340"/>
              </p:ext>
            </p:extLst>
          </p:nvPr>
        </p:nvGraphicFramePr>
        <p:xfrm>
          <a:off x="457201" y="4481514"/>
          <a:ext cx="8034752" cy="1554480"/>
        </p:xfrm>
        <a:graphic>
          <a:graphicData uri="http://schemas.openxmlformats.org/drawingml/2006/table">
            <a:tbl>
              <a:tblPr firstRow="1" bandRow="1">
                <a:tableStyleId>{2D5ABB26-0587-4C30-8999-92F81FD0307C}</a:tableStyleId>
              </a:tblPr>
              <a:tblGrid>
                <a:gridCol w="1547445">
                  <a:extLst>
                    <a:ext uri="{9D8B030D-6E8A-4147-A177-3AD203B41FA5}">
                      <a16:colId xmlns:a16="http://schemas.microsoft.com/office/drawing/2014/main" val="771550763"/>
                    </a:ext>
                  </a:extLst>
                </a:gridCol>
                <a:gridCol w="2110154">
                  <a:extLst>
                    <a:ext uri="{9D8B030D-6E8A-4147-A177-3AD203B41FA5}">
                      <a16:colId xmlns:a16="http://schemas.microsoft.com/office/drawing/2014/main" val="4076015875"/>
                    </a:ext>
                  </a:extLst>
                </a:gridCol>
                <a:gridCol w="1635369">
                  <a:extLst>
                    <a:ext uri="{9D8B030D-6E8A-4147-A177-3AD203B41FA5}">
                      <a16:colId xmlns:a16="http://schemas.microsoft.com/office/drawing/2014/main" val="2179134585"/>
                    </a:ext>
                  </a:extLst>
                </a:gridCol>
                <a:gridCol w="2741784">
                  <a:extLst>
                    <a:ext uri="{9D8B030D-6E8A-4147-A177-3AD203B41FA5}">
                      <a16:colId xmlns:a16="http://schemas.microsoft.com/office/drawing/2014/main" val="169874737"/>
                    </a:ext>
                  </a:extLst>
                </a:gridCol>
              </a:tblGrid>
              <a:tr h="370840">
                <a:tc>
                  <a:txBody>
                    <a:bodyPr/>
                    <a:lstStyle/>
                    <a:p>
                      <a:r>
                        <a:rPr lang="en-US" sz="1800" b="1" baseline="0" dirty="0">
                          <a:solidFill>
                            <a:schemeClr val="tx1"/>
                          </a:solidFill>
                        </a:rPr>
                        <a:t>Analyze the Problem</a:t>
                      </a:r>
                      <a:endParaRPr lang="en-IN" sz="1800" b="1"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baseline="0" dirty="0"/>
                        <a:t>Given</a:t>
                      </a:r>
                      <a:endParaRPr lang="en-IN" sz="1800" b="1"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baseline="0" dirty="0"/>
                        <a:t>Need</a:t>
                      </a:r>
                      <a:endParaRPr lang="en-IN" sz="1800" b="1"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baseline="0" dirty="0"/>
                        <a:t>Connect</a:t>
                      </a:r>
                      <a:endParaRPr lang="en-IN" sz="1800" b="1" baseline="0" dirty="0">
                        <a:solidFill>
                          <a:schemeClr val="tx1"/>
                        </a:solidFill>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08988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 baseline="0" dirty="0">
                          <a:solidFill>
                            <a:schemeClr val="tx1"/>
                          </a:solidFill>
                        </a:rPr>
                        <a:t>Blank</a:t>
                      </a:r>
                      <a:endParaRPr lang="en-IN" sz="1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aseline="0" dirty="0"/>
                        <a:t>five-carbon chain, methyl group</a:t>
                      </a:r>
                      <a:endParaRPr lang="en-IN" sz="18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aseline="0" dirty="0"/>
                        <a:t>I</a:t>
                      </a:r>
                      <a:r>
                        <a:rPr lang="en-US" sz="100" baseline="0" dirty="0"/>
                        <a:t> </a:t>
                      </a:r>
                      <a:r>
                        <a:rPr lang="en-US" sz="1800" baseline="0" dirty="0"/>
                        <a:t>U</a:t>
                      </a:r>
                      <a:r>
                        <a:rPr lang="en-US" sz="100" baseline="0" dirty="0"/>
                        <a:t> </a:t>
                      </a:r>
                      <a:r>
                        <a:rPr lang="en-US" sz="1800" baseline="0" dirty="0"/>
                        <a:t>P</a:t>
                      </a:r>
                      <a:r>
                        <a:rPr lang="en-US" sz="100" baseline="0" dirty="0"/>
                        <a:t> </a:t>
                      </a:r>
                      <a:r>
                        <a:rPr lang="en-US" sz="1800" baseline="0" dirty="0"/>
                        <a:t>A</a:t>
                      </a:r>
                      <a:r>
                        <a:rPr lang="en-US" sz="100" baseline="0" dirty="0"/>
                        <a:t> </a:t>
                      </a:r>
                      <a:r>
                        <a:rPr lang="en-US" sz="1800" baseline="0" dirty="0"/>
                        <a:t>C name</a:t>
                      </a:r>
                      <a:endParaRPr lang="en-IN" sz="180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aseline="0" dirty="0"/>
                        <a:t>position of methyl group replace e in alkane name with </a:t>
                      </a:r>
                      <a:r>
                        <a:rPr lang="en-US" sz="1800" b="1" baseline="0" dirty="0" err="1"/>
                        <a:t>oic</a:t>
                      </a:r>
                      <a:r>
                        <a:rPr lang="en-US" sz="1800" b="1" baseline="0" dirty="0"/>
                        <a:t> acid</a:t>
                      </a:r>
                      <a:endParaRPr lang="en-IN" sz="1800" b="1" i="0"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1292724"/>
                  </a:ext>
                </a:extLst>
              </a:tr>
            </a:tbl>
          </a:graphicData>
        </a:graphic>
      </p:graphicFrame>
    </p:spTree>
    <p:extLst>
      <p:ext uri="{BB962C8B-B14F-4D97-AF65-F5344CB8AC3E}">
        <p14:creationId xmlns:p14="http://schemas.microsoft.com/office/powerpoint/2010/main" val="36990626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6D8E-43B8-4A49-922C-8B5A92CA85FF}"/>
              </a:ext>
            </a:extLst>
          </p:cNvPr>
          <p:cNvSpPr>
            <a:spLocks noGrp="1"/>
          </p:cNvSpPr>
          <p:nvPr>
            <p:ph type="title"/>
          </p:nvPr>
        </p:nvSpPr>
        <p:spPr/>
        <p:txBody>
          <a:bodyPr/>
          <a:lstStyle/>
          <a:p>
            <a:r>
              <a:rPr lang="en-IN" sz="3400" dirty="0"/>
              <a:t>Chemistry Link to Health: Alkaloids: Amines in Plants </a:t>
            </a:r>
            <a:r>
              <a:rPr lang="en-IN" sz="2000" b="0" dirty="0"/>
              <a:t>(2 of 3)</a:t>
            </a:r>
            <a:endParaRPr lang="en-IN" sz="3400" dirty="0"/>
          </a:p>
        </p:txBody>
      </p:sp>
      <p:sp>
        <p:nvSpPr>
          <p:cNvPr id="3" name="Content Placeholder 2">
            <a:extLst>
              <a:ext uri="{FF2B5EF4-FFF2-40B4-BE49-F238E27FC236}">
                <a16:creationId xmlns:a16="http://schemas.microsoft.com/office/drawing/2014/main" id="{08EBCF7D-E1FE-4CE3-96A7-BA0E53E87C4B}"/>
              </a:ext>
            </a:extLst>
          </p:cNvPr>
          <p:cNvSpPr>
            <a:spLocks noGrp="1"/>
          </p:cNvSpPr>
          <p:nvPr>
            <p:ph sz="quarter" idx="13"/>
          </p:nvPr>
        </p:nvSpPr>
        <p:spPr>
          <a:xfrm>
            <a:off x="457199" y="1556327"/>
            <a:ext cx="4306529" cy="4180796"/>
          </a:xfrm>
        </p:spPr>
        <p:txBody>
          <a:bodyPr/>
          <a:lstStyle/>
          <a:p>
            <a:pPr marL="432" indent="0">
              <a:buNone/>
            </a:pPr>
            <a:r>
              <a:rPr lang="en-IN" sz="2400" dirty="0"/>
              <a:t>Caffeine</a:t>
            </a:r>
          </a:p>
          <a:p>
            <a:r>
              <a:rPr lang="en-IN" sz="2400" dirty="0"/>
              <a:t>is an alkaloid found in coffee beans, tea, chocolate, and soft drinks</a:t>
            </a:r>
          </a:p>
          <a:p>
            <a:r>
              <a:rPr lang="en-IN" sz="2400" dirty="0"/>
              <a:t>is a stimulant of the central nervous system</a:t>
            </a:r>
          </a:p>
          <a:p>
            <a:r>
              <a:rPr lang="en-IN" sz="2400" dirty="0"/>
              <a:t>increases alertness but may cause insomnia</a:t>
            </a:r>
          </a:p>
        </p:txBody>
      </p:sp>
      <p:pic>
        <p:nvPicPr>
          <p:cNvPr id="5" name="Content Placeholder 4" descr="Caffeine. A 6 membered ring shows the following clockwise from the top. For long description in Notes pane, press F6.">
            <a:extLst>
              <a:ext uri="{FF2B5EF4-FFF2-40B4-BE49-F238E27FC236}">
                <a16:creationId xmlns:a16="http://schemas.microsoft.com/office/drawing/2014/main" id="{7DB648C9-319E-420C-B1DC-523839EB2927}"/>
              </a:ext>
            </a:extLst>
          </p:cNvPr>
          <p:cNvPicPr>
            <a:picLocks noGrp="1" noChangeAspect="1"/>
          </p:cNvPicPr>
          <p:nvPr>
            <p:ph sz="quarter" idx="14"/>
          </p:nvPr>
        </p:nvPicPr>
        <p:blipFill>
          <a:blip r:embed="rId3"/>
          <a:stretch>
            <a:fillRect/>
          </a:stretch>
        </p:blipFill>
        <p:spPr>
          <a:xfrm>
            <a:off x="4911887" y="2103748"/>
            <a:ext cx="4006572" cy="2650503"/>
          </a:xfrm>
          <a:prstGeom prst="rect">
            <a:avLst/>
          </a:prstGeom>
        </p:spPr>
      </p:pic>
    </p:spTree>
    <p:extLst>
      <p:ext uri="{BB962C8B-B14F-4D97-AF65-F5344CB8AC3E}">
        <p14:creationId xmlns:p14="http://schemas.microsoft.com/office/powerpoint/2010/main" val="8189589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sz="3400" dirty="0"/>
              <a:t>Chemistry Link to Health: Alkaloids: Amines in Plants </a:t>
            </a:r>
            <a:r>
              <a:rPr lang="en-IN" sz="2000" b="0" dirty="0"/>
              <a:t>(3 of 3)</a:t>
            </a:r>
            <a:endParaRPr lang="en-IN" sz="2000" dirty="0"/>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8" y="1556835"/>
            <a:ext cx="4171266" cy="1923784"/>
          </a:xfrm>
        </p:spPr>
        <p:txBody>
          <a:bodyPr/>
          <a:lstStyle/>
          <a:p>
            <a:pPr marL="432" indent="0">
              <a:buNone/>
            </a:pPr>
            <a:r>
              <a:rPr lang="en-IN" sz="2400" dirty="0"/>
              <a:t>Morphine and codeine are</a:t>
            </a:r>
          </a:p>
          <a:p>
            <a:r>
              <a:rPr lang="en-IN" sz="2400" dirty="0"/>
              <a:t>alkaloids, obtained from the oriental poppy plant</a:t>
            </a:r>
          </a:p>
          <a:p>
            <a:r>
              <a:rPr lang="en-IN" sz="2400" dirty="0"/>
              <a:t>used as painkillers</a:t>
            </a:r>
          </a:p>
        </p:txBody>
      </p:sp>
      <p:pic>
        <p:nvPicPr>
          <p:cNvPr id="23" name="Content Placeholder 22" descr="Morphine. For long description in Notes pane, press F6.">
            <a:extLst>
              <a:ext uri="{FF2B5EF4-FFF2-40B4-BE49-F238E27FC236}">
                <a16:creationId xmlns:a16="http://schemas.microsoft.com/office/drawing/2014/main" id="{37156152-C428-47CE-B47D-B33AF7272500}"/>
              </a:ext>
            </a:extLst>
          </p:cNvPr>
          <p:cNvPicPr>
            <a:picLocks noGrp="1" noChangeAspect="1"/>
          </p:cNvPicPr>
          <p:nvPr>
            <p:ph sz="quarter" idx="15"/>
          </p:nvPr>
        </p:nvPicPr>
        <p:blipFill>
          <a:blip r:embed="rId3"/>
          <a:stretch>
            <a:fillRect/>
          </a:stretch>
        </p:blipFill>
        <p:spPr>
          <a:xfrm>
            <a:off x="761640" y="3931047"/>
            <a:ext cx="4928982" cy="1632007"/>
          </a:xfrm>
          <a:prstGeom prst="rect">
            <a:avLst/>
          </a:prstGeom>
        </p:spPr>
      </p:pic>
      <p:pic>
        <p:nvPicPr>
          <p:cNvPr id="24" name="Content Placeholder 23" descr="An unripe seed capsule of the poppy plant.">
            <a:extLst>
              <a:ext uri="{FF2B5EF4-FFF2-40B4-BE49-F238E27FC236}">
                <a16:creationId xmlns:a16="http://schemas.microsoft.com/office/drawing/2014/main" id="{DE09585A-9E73-4EE9-A205-8BD3FC1C6D72}"/>
              </a:ext>
            </a:extLst>
          </p:cNvPr>
          <p:cNvPicPr>
            <a:picLocks noGrp="1" noChangeAspect="1"/>
          </p:cNvPicPr>
          <p:nvPr>
            <p:ph sz="quarter" idx="16"/>
          </p:nvPr>
        </p:nvPicPr>
        <p:blipFill>
          <a:blip r:embed="rId4"/>
          <a:stretch>
            <a:fillRect/>
          </a:stretch>
        </p:blipFill>
        <p:spPr>
          <a:xfrm>
            <a:off x="6351923" y="1757170"/>
            <a:ext cx="2442031" cy="3721484"/>
          </a:xfrm>
          <a:prstGeom prst="rect">
            <a:avLst/>
          </a:prstGeom>
        </p:spPr>
      </p:pic>
    </p:spTree>
    <p:extLst>
      <p:ext uri="{BB962C8B-B14F-4D97-AF65-F5344CB8AC3E}">
        <p14:creationId xmlns:p14="http://schemas.microsoft.com/office/powerpoint/2010/main" val="40781346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247F95E-6DE0-4B3F-B0B3-E76466BDBF7E}"/>
              </a:ext>
            </a:extLst>
          </p:cNvPr>
          <p:cNvSpPr>
            <a:spLocks noGrp="1"/>
          </p:cNvSpPr>
          <p:nvPr>
            <p:ph type="title"/>
          </p:nvPr>
        </p:nvSpPr>
        <p:spPr/>
        <p:txBody>
          <a:bodyPr/>
          <a:lstStyle/>
          <a:p>
            <a:r>
              <a:rPr lang="en-IN" dirty="0"/>
              <a:t>Learning Check 4</a:t>
            </a:r>
          </a:p>
        </p:txBody>
      </p:sp>
      <p:sp>
        <p:nvSpPr>
          <p:cNvPr id="10" name="Content Placeholder 9">
            <a:extLst>
              <a:ext uri="{FF2B5EF4-FFF2-40B4-BE49-F238E27FC236}">
                <a16:creationId xmlns:a16="http://schemas.microsoft.com/office/drawing/2014/main" id="{BBA7507D-5636-4F0B-A8C2-11D35D437388}"/>
              </a:ext>
            </a:extLst>
          </p:cNvPr>
          <p:cNvSpPr>
            <a:spLocks noGrp="1"/>
          </p:cNvSpPr>
          <p:nvPr>
            <p:ph sz="quarter" idx="16"/>
          </p:nvPr>
        </p:nvSpPr>
        <p:spPr>
          <a:xfrm>
            <a:off x="457199" y="1555748"/>
            <a:ext cx="8319247" cy="794744"/>
          </a:xfrm>
        </p:spPr>
        <p:txBody>
          <a:bodyPr/>
          <a:lstStyle/>
          <a:p>
            <a:pPr marL="432" indent="0">
              <a:buNone/>
            </a:pPr>
            <a:r>
              <a:rPr lang="en-IN" sz="2400" dirty="0"/>
              <a:t>Draw the condensed structural formula, or line-angle formula if cyclic, for</a:t>
            </a:r>
          </a:p>
        </p:txBody>
      </p:sp>
      <p:sp>
        <p:nvSpPr>
          <p:cNvPr id="8" name="Content Placeholder 7">
            <a:extLst>
              <a:ext uri="{FF2B5EF4-FFF2-40B4-BE49-F238E27FC236}">
                <a16:creationId xmlns:a16="http://schemas.microsoft.com/office/drawing/2014/main" id="{945E444D-78A8-4AE3-90CA-6198E1BB0434}"/>
              </a:ext>
            </a:extLst>
          </p:cNvPr>
          <p:cNvSpPr>
            <a:spLocks noGrp="1"/>
          </p:cNvSpPr>
          <p:nvPr>
            <p:ph sz="quarter" idx="14"/>
          </p:nvPr>
        </p:nvSpPr>
        <p:spPr>
          <a:xfrm>
            <a:off x="457200" y="2832847"/>
            <a:ext cx="3065929" cy="446679"/>
          </a:xfrm>
        </p:spPr>
        <p:txBody>
          <a:bodyPr/>
          <a:lstStyle/>
          <a:p>
            <a:pPr marL="432" indent="0">
              <a:buNone/>
            </a:pPr>
            <a:r>
              <a:rPr lang="en-US" sz="2400" dirty="0">
                <a:solidFill>
                  <a:schemeClr val="tx2"/>
                </a:solidFill>
              </a:rPr>
              <a:t>A.</a:t>
            </a:r>
            <a:r>
              <a:rPr lang="en-US" sz="2400" dirty="0"/>
              <a:t> methylpropylamine</a:t>
            </a:r>
            <a:endParaRPr lang="en-IN" sz="2400" dirty="0"/>
          </a:p>
        </p:txBody>
      </p:sp>
      <p:sp>
        <p:nvSpPr>
          <p:cNvPr id="11" name="Content Placeholder 10">
            <a:extLst>
              <a:ext uri="{FF2B5EF4-FFF2-40B4-BE49-F238E27FC236}">
                <a16:creationId xmlns:a16="http://schemas.microsoft.com/office/drawing/2014/main" id="{5A8EF995-B674-44ED-987F-E907BF99E0A6}"/>
              </a:ext>
            </a:extLst>
          </p:cNvPr>
          <p:cNvSpPr>
            <a:spLocks noGrp="1"/>
          </p:cNvSpPr>
          <p:nvPr>
            <p:ph sz="quarter" idx="17"/>
          </p:nvPr>
        </p:nvSpPr>
        <p:spPr>
          <a:xfrm>
            <a:off x="457200" y="4061284"/>
            <a:ext cx="2528048" cy="446679"/>
          </a:xfrm>
        </p:spPr>
        <p:txBody>
          <a:bodyPr/>
          <a:lstStyle/>
          <a:p>
            <a:pPr marL="432" indent="0">
              <a:buNone/>
            </a:pPr>
            <a:r>
              <a:rPr lang="en-IN" sz="2400" dirty="0">
                <a:solidFill>
                  <a:schemeClr val="tx2"/>
                </a:solidFill>
              </a:rPr>
              <a:t>B. </a:t>
            </a:r>
            <a:r>
              <a:rPr lang="en-IN" sz="2400" dirty="0"/>
              <a:t>2-chloroaniline</a:t>
            </a:r>
          </a:p>
        </p:txBody>
      </p:sp>
    </p:spTree>
    <p:extLst>
      <p:ext uri="{BB962C8B-B14F-4D97-AF65-F5344CB8AC3E}">
        <p14:creationId xmlns:p14="http://schemas.microsoft.com/office/powerpoint/2010/main" val="3334970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6CF4-BE23-4064-B785-874A465B22EE}"/>
              </a:ext>
            </a:extLst>
          </p:cNvPr>
          <p:cNvSpPr>
            <a:spLocks noGrp="1"/>
          </p:cNvSpPr>
          <p:nvPr>
            <p:ph type="title"/>
          </p:nvPr>
        </p:nvSpPr>
        <p:spPr/>
        <p:txBody>
          <a:bodyPr/>
          <a:lstStyle/>
          <a:p>
            <a:r>
              <a:rPr lang="en-IN" dirty="0"/>
              <a:t>Solution 4</a:t>
            </a:r>
          </a:p>
        </p:txBody>
      </p:sp>
      <p:sp>
        <p:nvSpPr>
          <p:cNvPr id="4" name="Content Placeholder 3">
            <a:extLst>
              <a:ext uri="{FF2B5EF4-FFF2-40B4-BE49-F238E27FC236}">
                <a16:creationId xmlns:a16="http://schemas.microsoft.com/office/drawing/2014/main" id="{F1BBC5E6-9552-44E3-864F-B4F2774288C8}"/>
              </a:ext>
            </a:extLst>
          </p:cNvPr>
          <p:cNvSpPr>
            <a:spLocks noGrp="1"/>
          </p:cNvSpPr>
          <p:nvPr>
            <p:ph sz="quarter" idx="14"/>
          </p:nvPr>
        </p:nvSpPr>
        <p:spPr>
          <a:xfrm>
            <a:off x="459727" y="1542087"/>
            <a:ext cx="8418801" cy="788158"/>
          </a:xfrm>
        </p:spPr>
        <p:txBody>
          <a:bodyPr/>
          <a:lstStyle/>
          <a:p>
            <a:pPr marL="432" indent="0">
              <a:buNone/>
            </a:pPr>
            <a:r>
              <a:rPr lang="en-IN" sz="2400" dirty="0"/>
              <a:t>Draw the condensed structural formula, or line-angle formula if cyclic, for</a:t>
            </a:r>
          </a:p>
        </p:txBody>
      </p:sp>
      <p:sp>
        <p:nvSpPr>
          <p:cNvPr id="5" name="Content Placeholder 4">
            <a:extLst>
              <a:ext uri="{FF2B5EF4-FFF2-40B4-BE49-F238E27FC236}">
                <a16:creationId xmlns:a16="http://schemas.microsoft.com/office/drawing/2014/main" id="{EDA69069-3DBA-475A-8AA6-0626906254EE}"/>
              </a:ext>
            </a:extLst>
          </p:cNvPr>
          <p:cNvSpPr>
            <a:spLocks noGrp="1"/>
          </p:cNvSpPr>
          <p:nvPr>
            <p:ph sz="quarter" idx="15"/>
          </p:nvPr>
        </p:nvSpPr>
        <p:spPr>
          <a:xfrm>
            <a:off x="459728" y="2830951"/>
            <a:ext cx="3094633" cy="412552"/>
          </a:xfrm>
        </p:spPr>
        <p:txBody>
          <a:bodyPr/>
          <a:lstStyle/>
          <a:p>
            <a:pPr marL="432" indent="0">
              <a:buNone/>
            </a:pPr>
            <a:r>
              <a:rPr lang="en-US" sz="2400" dirty="0">
                <a:solidFill>
                  <a:schemeClr val="tx2"/>
                </a:solidFill>
              </a:rPr>
              <a:t>A. </a:t>
            </a:r>
            <a:r>
              <a:rPr lang="en-US" sz="2400" dirty="0" err="1"/>
              <a:t>methylpropylamine</a:t>
            </a:r>
            <a:endParaRPr lang="en-IN" sz="2400" dirty="0"/>
          </a:p>
        </p:txBody>
      </p:sp>
      <p:graphicFrame>
        <p:nvGraphicFramePr>
          <p:cNvPr id="23" name="Object 22" descr="C H 3, single bond, C H 2, single bond, C H 2, single bond, N H, single bond, C H 3.">
            <a:extLst>
              <a:ext uri="{FF2B5EF4-FFF2-40B4-BE49-F238E27FC236}">
                <a16:creationId xmlns:a16="http://schemas.microsoft.com/office/drawing/2014/main" id="{76C42B10-B1A8-476F-9D6E-E3FACE83F598}"/>
              </a:ext>
            </a:extLst>
          </p:cNvPr>
          <p:cNvGraphicFramePr>
            <a:graphicFrameLocks noChangeAspect="1"/>
          </p:cNvGraphicFramePr>
          <p:nvPr>
            <p:extLst/>
          </p:nvPr>
        </p:nvGraphicFramePr>
        <p:xfrm>
          <a:off x="4362450" y="2865686"/>
          <a:ext cx="4483100" cy="381000"/>
        </p:xfrm>
        <a:graphic>
          <a:graphicData uri="http://schemas.openxmlformats.org/presentationml/2006/ole">
            <mc:AlternateContent xmlns:mc="http://schemas.openxmlformats.org/markup-compatibility/2006">
              <mc:Choice xmlns:v="urn:schemas-microsoft-com:vml" Requires="v">
                <p:oleObj spid="_x0000_s18435" name="Equation" r:id="rId3" imgW="4483080" imgH="380880" progId="Equation.DSMT4">
                  <p:embed/>
                </p:oleObj>
              </mc:Choice>
              <mc:Fallback>
                <p:oleObj name="Equation" r:id="rId3" imgW="4483080" imgH="380880" progId="Equation.DSMT4">
                  <p:embed/>
                  <p:pic>
                    <p:nvPicPr>
                      <p:cNvPr id="23" name="Object 22" descr="C H 3, single bond, C H 2, single bond, C H 2, single bond, N H, single bond, C H 3.">
                        <a:extLst>
                          <a:ext uri="{FF2B5EF4-FFF2-40B4-BE49-F238E27FC236}">
                            <a16:creationId xmlns:a16="http://schemas.microsoft.com/office/drawing/2014/main" id="{76C42B10-B1A8-476F-9D6E-E3FACE83F598}"/>
                          </a:ext>
                        </a:extLst>
                      </p:cNvPr>
                      <p:cNvPicPr/>
                      <p:nvPr/>
                    </p:nvPicPr>
                    <p:blipFill>
                      <a:blip r:embed="rId4"/>
                      <a:stretch>
                        <a:fillRect/>
                      </a:stretch>
                    </p:blipFill>
                    <p:spPr>
                      <a:xfrm>
                        <a:off x="4362450" y="2865686"/>
                        <a:ext cx="4483100" cy="381000"/>
                      </a:xfrm>
                      <a:prstGeom prst="rect">
                        <a:avLst/>
                      </a:prstGeom>
                    </p:spPr>
                  </p:pic>
                </p:oleObj>
              </mc:Fallback>
            </mc:AlternateContent>
          </a:graphicData>
        </a:graphic>
      </p:graphicFrame>
      <p:sp>
        <p:nvSpPr>
          <p:cNvPr id="3" name="Content Placeholder 2">
            <a:extLst>
              <a:ext uri="{FF2B5EF4-FFF2-40B4-BE49-F238E27FC236}">
                <a16:creationId xmlns:a16="http://schemas.microsoft.com/office/drawing/2014/main" id="{1AD4D850-7879-4E3D-B387-C40069F8AB71}"/>
              </a:ext>
            </a:extLst>
          </p:cNvPr>
          <p:cNvSpPr>
            <a:spLocks noGrp="1"/>
          </p:cNvSpPr>
          <p:nvPr>
            <p:ph sz="quarter" idx="16"/>
          </p:nvPr>
        </p:nvSpPr>
        <p:spPr>
          <a:xfrm>
            <a:off x="457200" y="4062972"/>
            <a:ext cx="2566219" cy="391038"/>
          </a:xfrm>
        </p:spPr>
        <p:txBody>
          <a:bodyPr/>
          <a:lstStyle/>
          <a:p>
            <a:pPr marL="432" indent="0">
              <a:buNone/>
            </a:pPr>
            <a:r>
              <a:rPr lang="en-IN" sz="2400" dirty="0">
                <a:solidFill>
                  <a:schemeClr val="tx2"/>
                </a:solidFill>
              </a:rPr>
              <a:t>B. </a:t>
            </a:r>
            <a:r>
              <a:rPr lang="en-IN" sz="2400" dirty="0"/>
              <a:t>2-chloroaniline</a:t>
            </a:r>
          </a:p>
        </p:txBody>
      </p:sp>
      <p:pic>
        <p:nvPicPr>
          <p:cNvPr id="24" name="Content Placeholder 23" descr="Benzene ring. C 1 is single bonded to N H 2. C 2 is single bonded to C l.">
            <a:extLst>
              <a:ext uri="{FF2B5EF4-FFF2-40B4-BE49-F238E27FC236}">
                <a16:creationId xmlns:a16="http://schemas.microsoft.com/office/drawing/2014/main" id="{A3F31EF6-91DA-4E9F-AD50-97E7B6B41FED}"/>
              </a:ext>
            </a:extLst>
          </p:cNvPr>
          <p:cNvPicPr>
            <a:picLocks noGrp="1" noChangeAspect="1"/>
          </p:cNvPicPr>
          <p:nvPr>
            <p:ph sz="quarter" idx="17"/>
          </p:nvPr>
        </p:nvPicPr>
        <p:blipFill>
          <a:blip r:embed="rId5"/>
          <a:stretch>
            <a:fillRect/>
          </a:stretch>
        </p:blipFill>
        <p:spPr>
          <a:xfrm>
            <a:off x="4390990" y="3666057"/>
            <a:ext cx="1303864" cy="1440821"/>
          </a:xfrm>
          <a:prstGeom prst="rect">
            <a:avLst/>
          </a:prstGeom>
        </p:spPr>
      </p:pic>
    </p:spTree>
    <p:extLst>
      <p:ext uri="{BB962C8B-B14F-4D97-AF65-F5344CB8AC3E}">
        <p14:creationId xmlns:p14="http://schemas.microsoft.com/office/powerpoint/2010/main" val="1478283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14.6 Amides</a:t>
            </a:r>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62500"/>
            <a:ext cx="4232787" cy="2272080"/>
          </a:xfrm>
        </p:spPr>
        <p:txBody>
          <a:bodyPr/>
          <a:lstStyle/>
          <a:p>
            <a:pPr marL="432" indent="0">
              <a:buNone/>
            </a:pPr>
            <a:r>
              <a:rPr lang="en-IN" sz="2400" dirty="0"/>
              <a:t>Tylenol, an aspirin substitute, contains acetaminophen. Acetaminophen is an amide. It acts to reduce fever and pain; however, it has little anti-inflammatory effect.</a:t>
            </a:r>
          </a:p>
        </p:txBody>
      </p:sp>
      <p:pic>
        <p:nvPicPr>
          <p:cNvPr id="17" name="Content Placeholder 16" descr="Benzene ring. C 5 is single bonded to O H. C 2 is single bonded to N, single bond, C, single bond, C H 3. N is single bonded to H above. The first C is double bonded to O above.">
            <a:extLst>
              <a:ext uri="{FF2B5EF4-FFF2-40B4-BE49-F238E27FC236}">
                <a16:creationId xmlns:a16="http://schemas.microsoft.com/office/drawing/2014/main" id="{8533FB0C-EC7B-4C85-9851-3D7FC0173F8B}"/>
              </a:ext>
            </a:extLst>
          </p:cNvPr>
          <p:cNvPicPr>
            <a:picLocks noGrp="1" noChangeAspect="1"/>
          </p:cNvPicPr>
          <p:nvPr>
            <p:ph sz="quarter" idx="15"/>
          </p:nvPr>
        </p:nvPicPr>
        <p:blipFill>
          <a:blip r:embed="rId2"/>
          <a:stretch>
            <a:fillRect/>
          </a:stretch>
        </p:blipFill>
        <p:spPr>
          <a:xfrm>
            <a:off x="1392001" y="3920720"/>
            <a:ext cx="2867732" cy="1218389"/>
          </a:xfrm>
          <a:prstGeom prst="rect">
            <a:avLst/>
          </a:prstGeom>
        </p:spPr>
      </p:pic>
      <p:pic>
        <p:nvPicPr>
          <p:cNvPr id="18" name="Content Placeholder 17" descr="The line angle formula of aspirin displayed next to a bottle of aspirin. A benzene ring connects to a hydroxyl group and a carboxyl group on adjacent carbons. The H of the hydroxyl group is replaced with a carbonyl that is single bonded to a methyl group.">
            <a:extLst>
              <a:ext uri="{FF2B5EF4-FFF2-40B4-BE49-F238E27FC236}">
                <a16:creationId xmlns:a16="http://schemas.microsoft.com/office/drawing/2014/main" id="{353BAC20-8D94-43A2-A83A-36B45617A853}"/>
              </a:ext>
            </a:extLst>
          </p:cNvPr>
          <p:cNvPicPr>
            <a:picLocks noGrp="1" noChangeAspect="1"/>
          </p:cNvPicPr>
          <p:nvPr>
            <p:ph sz="quarter" idx="17"/>
          </p:nvPr>
        </p:nvPicPr>
        <p:blipFill>
          <a:blip r:embed="rId3"/>
          <a:stretch>
            <a:fillRect/>
          </a:stretch>
        </p:blipFill>
        <p:spPr>
          <a:xfrm>
            <a:off x="4913484" y="1783094"/>
            <a:ext cx="4047372" cy="1784445"/>
          </a:xfrm>
          <a:prstGeom prst="rect">
            <a:avLst/>
          </a:prstGeom>
        </p:spPr>
      </p:pic>
      <p:sp>
        <p:nvSpPr>
          <p:cNvPr id="3" name="Content Placeholder 2">
            <a:extLst>
              <a:ext uri="{FF2B5EF4-FFF2-40B4-BE49-F238E27FC236}">
                <a16:creationId xmlns:a16="http://schemas.microsoft.com/office/drawing/2014/main" id="{DE9CED09-F3AD-42A6-A6B3-7756CD91A7B4}"/>
              </a:ext>
            </a:extLst>
          </p:cNvPr>
          <p:cNvSpPr>
            <a:spLocks noGrp="1"/>
          </p:cNvSpPr>
          <p:nvPr>
            <p:ph sz="quarter" idx="16"/>
          </p:nvPr>
        </p:nvSpPr>
        <p:spPr>
          <a:xfrm>
            <a:off x="457200" y="5227766"/>
            <a:ext cx="7787148" cy="1173356"/>
          </a:xfrm>
        </p:spPr>
        <p:txBody>
          <a:bodyPr/>
          <a:lstStyle/>
          <a:p>
            <a:pPr marL="432" indent="0">
              <a:buNone/>
            </a:pPr>
            <a:r>
              <a:rPr lang="en-IN" sz="2400" b="1" dirty="0"/>
              <a:t>Learning Goal</a:t>
            </a:r>
            <a:r>
              <a:rPr lang="en-IN" sz="2400" dirty="0"/>
              <a:t> 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and common names for amides and draw the condensed structural or line-angle formulas for the products of formation and hydrolysis.</a:t>
            </a:r>
          </a:p>
        </p:txBody>
      </p:sp>
    </p:spTree>
    <p:extLst>
      <p:ext uri="{BB962C8B-B14F-4D97-AF65-F5344CB8AC3E}">
        <p14:creationId xmlns:p14="http://schemas.microsoft.com/office/powerpoint/2010/main" val="25217232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Amides</a:t>
            </a:r>
          </a:p>
        </p:txBody>
      </p:sp>
      <p:pic>
        <p:nvPicPr>
          <p:cNvPr id="17" name="Content Placeholder 16" descr="Core chemistry skill, forming amides.">
            <a:extLst>
              <a:ext uri="{FF2B5EF4-FFF2-40B4-BE49-F238E27FC236}">
                <a16:creationId xmlns:a16="http://schemas.microsoft.com/office/drawing/2014/main" id="{C94782A2-468F-494A-B0AB-F251827C5AF7}"/>
              </a:ext>
            </a:extLst>
          </p:cNvPr>
          <p:cNvPicPr>
            <a:picLocks noGrp="1" noChangeAspect="1"/>
          </p:cNvPicPr>
          <p:nvPr>
            <p:ph sz="quarter" idx="14"/>
          </p:nvPr>
        </p:nvPicPr>
        <p:blipFill>
          <a:blip r:embed="rId4"/>
          <a:stretch>
            <a:fillRect/>
          </a:stretch>
        </p:blipFill>
        <p:spPr>
          <a:xfrm>
            <a:off x="467133" y="1576301"/>
            <a:ext cx="2821997" cy="639170"/>
          </a:xfrm>
          <a:prstGeom prst="rect">
            <a:avLst/>
          </a:prstGeom>
        </p:spPr>
      </p:pic>
      <p:sp>
        <p:nvSpPr>
          <p:cNvPr id="5" name="Content Placeholder 4">
            <a:extLst>
              <a:ext uri="{FF2B5EF4-FFF2-40B4-BE49-F238E27FC236}">
                <a16:creationId xmlns:a16="http://schemas.microsoft.com/office/drawing/2014/main" id="{0270C73E-AC2D-4EEA-986F-7B081521CB32}"/>
              </a:ext>
            </a:extLst>
          </p:cNvPr>
          <p:cNvSpPr>
            <a:spLocks noGrp="1"/>
          </p:cNvSpPr>
          <p:nvPr>
            <p:ph sz="quarter" idx="15"/>
          </p:nvPr>
        </p:nvSpPr>
        <p:spPr>
          <a:xfrm>
            <a:off x="457200" y="2356333"/>
            <a:ext cx="8509819" cy="426566"/>
          </a:xfrm>
        </p:spPr>
        <p:txBody>
          <a:bodyPr/>
          <a:lstStyle/>
          <a:p>
            <a:pPr marL="432" indent="0">
              <a:buNone/>
            </a:pPr>
            <a:r>
              <a:rPr lang="en-IN" sz="2400" b="1" dirty="0"/>
              <a:t>Amides</a:t>
            </a:r>
            <a:r>
              <a:rPr lang="en-IN" sz="2400" dirty="0"/>
              <a:t> are derivatives of carboxylic acids in which a nitrogen</a:t>
            </a:r>
          </a:p>
        </p:txBody>
      </p:sp>
      <p:sp>
        <p:nvSpPr>
          <p:cNvPr id="3" name="Content Placeholder 2">
            <a:extLst>
              <a:ext uri="{FF2B5EF4-FFF2-40B4-BE49-F238E27FC236}">
                <a16:creationId xmlns:a16="http://schemas.microsoft.com/office/drawing/2014/main" id="{DE9CED09-F3AD-42A6-A6B3-7756CD91A7B4}"/>
              </a:ext>
            </a:extLst>
          </p:cNvPr>
          <p:cNvSpPr>
            <a:spLocks noGrp="1"/>
          </p:cNvSpPr>
          <p:nvPr>
            <p:ph sz="quarter" idx="16"/>
          </p:nvPr>
        </p:nvSpPr>
        <p:spPr>
          <a:xfrm>
            <a:off x="457201" y="2862073"/>
            <a:ext cx="914400" cy="426818"/>
          </a:xfrm>
        </p:spPr>
        <p:txBody>
          <a:bodyPr/>
          <a:lstStyle/>
          <a:p>
            <a:pPr marL="432" indent="0">
              <a:buNone/>
            </a:pPr>
            <a:r>
              <a:rPr lang="en-IN" sz="2400" dirty="0"/>
              <a:t>group</a:t>
            </a:r>
          </a:p>
        </p:txBody>
      </p:sp>
      <p:graphicFrame>
        <p:nvGraphicFramePr>
          <p:cNvPr id="18" name="Object 17" descr="Single bond, N H 2.">
            <a:extLst>
              <a:ext uri="{FF2B5EF4-FFF2-40B4-BE49-F238E27FC236}">
                <a16:creationId xmlns:a16="http://schemas.microsoft.com/office/drawing/2014/main" id="{9D0FD21C-D37D-4696-A96B-1AD8EF5C745D}"/>
              </a:ext>
            </a:extLst>
          </p:cNvPr>
          <p:cNvGraphicFramePr>
            <a:graphicFrameLocks noChangeAspect="1"/>
          </p:cNvGraphicFramePr>
          <p:nvPr>
            <p:extLst/>
          </p:nvPr>
        </p:nvGraphicFramePr>
        <p:xfrm>
          <a:off x="1438061" y="2871034"/>
          <a:ext cx="1270000" cy="431800"/>
        </p:xfrm>
        <a:graphic>
          <a:graphicData uri="http://schemas.openxmlformats.org/presentationml/2006/ole">
            <mc:AlternateContent xmlns:mc="http://schemas.openxmlformats.org/markup-compatibility/2006">
              <mc:Choice xmlns:v="urn:schemas-microsoft-com:vml" Requires="v">
                <p:oleObj spid="_x0000_s19460" name="Equation" r:id="rId5" imgW="1269720" imgH="431640" progId="Equation.DSMT4">
                  <p:embed/>
                </p:oleObj>
              </mc:Choice>
              <mc:Fallback>
                <p:oleObj name="Equation" r:id="rId5" imgW="1269720" imgH="431640" progId="Equation.DSMT4">
                  <p:embed/>
                  <p:pic>
                    <p:nvPicPr>
                      <p:cNvPr id="18" name="Object 17" descr="Single bond, N H 2.">
                        <a:extLst>
                          <a:ext uri="{FF2B5EF4-FFF2-40B4-BE49-F238E27FC236}">
                            <a16:creationId xmlns:a16="http://schemas.microsoft.com/office/drawing/2014/main" id="{9D0FD21C-D37D-4696-A96B-1AD8EF5C745D}"/>
                          </a:ext>
                        </a:extLst>
                      </p:cNvPr>
                      <p:cNvPicPr/>
                      <p:nvPr/>
                    </p:nvPicPr>
                    <p:blipFill>
                      <a:blip r:embed="rId6"/>
                      <a:stretch>
                        <a:fillRect/>
                      </a:stretch>
                    </p:blipFill>
                    <p:spPr>
                      <a:xfrm>
                        <a:off x="1438061" y="2871034"/>
                        <a:ext cx="1270000" cy="431800"/>
                      </a:xfrm>
                      <a:prstGeom prst="rect">
                        <a:avLst/>
                      </a:prstGeom>
                    </p:spPr>
                  </p:pic>
                </p:oleObj>
              </mc:Fallback>
            </mc:AlternateContent>
          </a:graphicData>
        </a:graphic>
      </p:graphicFrame>
      <p:sp>
        <p:nvSpPr>
          <p:cNvPr id="6" name="Content Placeholder 5">
            <a:extLst>
              <a:ext uri="{FF2B5EF4-FFF2-40B4-BE49-F238E27FC236}">
                <a16:creationId xmlns:a16="http://schemas.microsoft.com/office/drawing/2014/main" id="{549C409D-DBA5-4837-B54A-DA9184D18B05}"/>
              </a:ext>
            </a:extLst>
          </p:cNvPr>
          <p:cNvSpPr>
            <a:spLocks noGrp="1"/>
          </p:cNvSpPr>
          <p:nvPr>
            <p:ph sz="quarter" idx="17"/>
          </p:nvPr>
        </p:nvSpPr>
        <p:spPr>
          <a:xfrm>
            <a:off x="2843908" y="2862390"/>
            <a:ext cx="3040696" cy="426498"/>
          </a:xfrm>
        </p:spPr>
        <p:txBody>
          <a:bodyPr/>
          <a:lstStyle/>
          <a:p>
            <a:pPr marL="432" indent="0">
              <a:buNone/>
            </a:pPr>
            <a:r>
              <a:rPr lang="en-IN" sz="2400" dirty="0"/>
              <a:t>replaces the hydroxyl</a:t>
            </a:r>
          </a:p>
        </p:txBody>
      </p:sp>
      <p:graphicFrame>
        <p:nvGraphicFramePr>
          <p:cNvPr id="19" name="Object 18" descr="Single bond, O H.">
            <a:extLst>
              <a:ext uri="{FF2B5EF4-FFF2-40B4-BE49-F238E27FC236}">
                <a16:creationId xmlns:a16="http://schemas.microsoft.com/office/drawing/2014/main" id="{5548CE3C-EDB7-4C81-ACC4-7C010562C0E7}"/>
              </a:ext>
            </a:extLst>
          </p:cNvPr>
          <p:cNvGraphicFramePr>
            <a:graphicFrameLocks noChangeAspect="1"/>
          </p:cNvGraphicFramePr>
          <p:nvPr>
            <p:extLst/>
          </p:nvPr>
        </p:nvGraphicFramePr>
        <p:xfrm>
          <a:off x="5950827" y="2848326"/>
          <a:ext cx="1168400" cy="431800"/>
        </p:xfrm>
        <a:graphic>
          <a:graphicData uri="http://schemas.openxmlformats.org/presentationml/2006/ole">
            <mc:AlternateContent xmlns:mc="http://schemas.openxmlformats.org/markup-compatibility/2006">
              <mc:Choice xmlns:v="urn:schemas-microsoft-com:vml" Requires="v">
                <p:oleObj spid="_x0000_s19461" name="Equation" r:id="rId7" imgW="1168200" imgH="431640" progId="Equation.DSMT4">
                  <p:embed/>
                </p:oleObj>
              </mc:Choice>
              <mc:Fallback>
                <p:oleObj name="Equation" r:id="rId7" imgW="1168200" imgH="431640" progId="Equation.DSMT4">
                  <p:embed/>
                  <p:pic>
                    <p:nvPicPr>
                      <p:cNvPr id="19" name="Object 18" descr="Single bond, O H.">
                        <a:extLst>
                          <a:ext uri="{FF2B5EF4-FFF2-40B4-BE49-F238E27FC236}">
                            <a16:creationId xmlns:a16="http://schemas.microsoft.com/office/drawing/2014/main" id="{5548CE3C-EDB7-4C81-ACC4-7C010562C0E7}"/>
                          </a:ext>
                        </a:extLst>
                      </p:cNvPr>
                      <p:cNvPicPr/>
                      <p:nvPr/>
                    </p:nvPicPr>
                    <p:blipFill>
                      <a:blip r:embed="rId8"/>
                      <a:stretch>
                        <a:fillRect/>
                      </a:stretch>
                    </p:blipFill>
                    <p:spPr>
                      <a:xfrm>
                        <a:off x="5950827" y="2848326"/>
                        <a:ext cx="1168400" cy="431800"/>
                      </a:xfrm>
                      <a:prstGeom prst="rect">
                        <a:avLst/>
                      </a:prstGeom>
                    </p:spPr>
                  </p:pic>
                </p:oleObj>
              </mc:Fallback>
            </mc:AlternateContent>
          </a:graphicData>
        </a:graphic>
      </p:graphicFrame>
      <p:sp>
        <p:nvSpPr>
          <p:cNvPr id="7" name="Content Placeholder 6">
            <a:extLst>
              <a:ext uri="{FF2B5EF4-FFF2-40B4-BE49-F238E27FC236}">
                <a16:creationId xmlns:a16="http://schemas.microsoft.com/office/drawing/2014/main" id="{2FC8B030-0E02-4750-976D-75B491035921}"/>
              </a:ext>
            </a:extLst>
          </p:cNvPr>
          <p:cNvSpPr>
            <a:spLocks noGrp="1"/>
          </p:cNvSpPr>
          <p:nvPr>
            <p:ph sz="quarter" idx="18"/>
          </p:nvPr>
        </p:nvSpPr>
        <p:spPr>
          <a:xfrm>
            <a:off x="7214496" y="2866387"/>
            <a:ext cx="1280582" cy="422503"/>
          </a:xfrm>
        </p:spPr>
        <p:txBody>
          <a:bodyPr/>
          <a:lstStyle/>
          <a:p>
            <a:pPr marL="432" indent="0">
              <a:buNone/>
            </a:pPr>
            <a:r>
              <a:rPr lang="en-IN" sz="2400" dirty="0"/>
              <a:t>group of</a:t>
            </a:r>
          </a:p>
        </p:txBody>
      </p:sp>
      <p:sp>
        <p:nvSpPr>
          <p:cNvPr id="8" name="Content Placeholder 7">
            <a:extLst>
              <a:ext uri="{FF2B5EF4-FFF2-40B4-BE49-F238E27FC236}">
                <a16:creationId xmlns:a16="http://schemas.microsoft.com/office/drawing/2014/main" id="{8A58E761-DF4B-48C2-BC8B-883DCDF43085}"/>
              </a:ext>
            </a:extLst>
          </p:cNvPr>
          <p:cNvSpPr>
            <a:spLocks noGrp="1"/>
          </p:cNvSpPr>
          <p:nvPr>
            <p:ph sz="quarter" idx="19"/>
          </p:nvPr>
        </p:nvSpPr>
        <p:spPr>
          <a:xfrm>
            <a:off x="454026" y="3383278"/>
            <a:ext cx="2392414" cy="409290"/>
          </a:xfrm>
        </p:spPr>
        <p:txBody>
          <a:bodyPr/>
          <a:lstStyle/>
          <a:p>
            <a:pPr marL="0" indent="0">
              <a:buNone/>
            </a:pPr>
            <a:r>
              <a:rPr lang="en-IN" sz="2400" dirty="0"/>
              <a:t>carboxylic acids.</a:t>
            </a:r>
          </a:p>
        </p:txBody>
      </p:sp>
      <p:pic>
        <p:nvPicPr>
          <p:cNvPr id="20" name="Content Placeholder 19" descr="Carboxylic acid is as follows. C H 3, single bond, C, single bond, O H. The second C is double bonded to O above. Amide is as follows. C H 3, single bond, C, single bond, N H 2. The second C is double bonded to O above.">
            <a:extLst>
              <a:ext uri="{FF2B5EF4-FFF2-40B4-BE49-F238E27FC236}">
                <a16:creationId xmlns:a16="http://schemas.microsoft.com/office/drawing/2014/main" id="{0BEAC5D0-D8A8-421E-BD40-0A5E754FB037}"/>
              </a:ext>
            </a:extLst>
          </p:cNvPr>
          <p:cNvPicPr>
            <a:picLocks noGrp="1" noChangeAspect="1"/>
          </p:cNvPicPr>
          <p:nvPr>
            <p:ph sz="quarter" idx="20"/>
          </p:nvPr>
        </p:nvPicPr>
        <p:blipFill>
          <a:blip r:embed="rId9"/>
          <a:stretch>
            <a:fillRect/>
          </a:stretch>
        </p:blipFill>
        <p:spPr>
          <a:xfrm>
            <a:off x="2937180" y="3908139"/>
            <a:ext cx="3269641" cy="703087"/>
          </a:xfrm>
          <a:prstGeom prst="rect">
            <a:avLst/>
          </a:prstGeom>
        </p:spPr>
      </p:pic>
      <p:pic>
        <p:nvPicPr>
          <p:cNvPr id="21" name="Content Placeholder 20" descr="The ball and stick models are as follows. For long description in Notes pane, press F6.">
            <a:extLst>
              <a:ext uri="{FF2B5EF4-FFF2-40B4-BE49-F238E27FC236}">
                <a16:creationId xmlns:a16="http://schemas.microsoft.com/office/drawing/2014/main" id="{F741493F-6B0A-4279-9C54-740D7142156A}"/>
              </a:ext>
            </a:extLst>
          </p:cNvPr>
          <p:cNvPicPr>
            <a:picLocks noGrp="1" noChangeAspect="1"/>
          </p:cNvPicPr>
          <p:nvPr>
            <p:ph sz="quarter" idx="21"/>
          </p:nvPr>
        </p:nvPicPr>
        <p:blipFill>
          <a:blip r:embed="rId10"/>
          <a:stretch>
            <a:fillRect/>
          </a:stretch>
        </p:blipFill>
        <p:spPr>
          <a:xfrm>
            <a:off x="3018494" y="4747659"/>
            <a:ext cx="3107012" cy="1615648"/>
          </a:xfrm>
          <a:prstGeom prst="rect">
            <a:avLst/>
          </a:prstGeom>
        </p:spPr>
      </p:pic>
    </p:spTree>
    <p:extLst>
      <p:ext uri="{BB962C8B-B14F-4D97-AF65-F5344CB8AC3E}">
        <p14:creationId xmlns:p14="http://schemas.microsoft.com/office/powerpoint/2010/main" val="32078360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BF0AF-4D6B-4D02-B5BD-319C54A7EDAD}"/>
              </a:ext>
            </a:extLst>
          </p:cNvPr>
          <p:cNvSpPr>
            <a:spLocks noGrp="1"/>
          </p:cNvSpPr>
          <p:nvPr>
            <p:ph type="title"/>
          </p:nvPr>
        </p:nvSpPr>
        <p:spPr/>
        <p:txBody>
          <a:bodyPr/>
          <a:lstStyle/>
          <a:p>
            <a:r>
              <a:rPr lang="en-IN" dirty="0"/>
              <a:t>Preparation of Amides: </a:t>
            </a:r>
            <a:r>
              <a:rPr lang="en-IN" dirty="0" err="1"/>
              <a:t>Amidation</a:t>
            </a:r>
            <a:endParaRPr lang="en-IN" dirty="0"/>
          </a:p>
        </p:txBody>
      </p:sp>
      <p:sp>
        <p:nvSpPr>
          <p:cNvPr id="3" name="Content Placeholder 2">
            <a:extLst>
              <a:ext uri="{FF2B5EF4-FFF2-40B4-BE49-F238E27FC236}">
                <a16:creationId xmlns:a16="http://schemas.microsoft.com/office/drawing/2014/main" id="{31E52CC6-9110-452A-998A-A6CC9283F315}"/>
              </a:ext>
            </a:extLst>
          </p:cNvPr>
          <p:cNvSpPr>
            <a:spLocks noGrp="1"/>
          </p:cNvSpPr>
          <p:nvPr>
            <p:ph sz="quarter" idx="13"/>
          </p:nvPr>
        </p:nvSpPr>
        <p:spPr>
          <a:xfrm>
            <a:off x="457200" y="1556327"/>
            <a:ext cx="8229600" cy="847660"/>
          </a:xfrm>
        </p:spPr>
        <p:txBody>
          <a:bodyPr/>
          <a:lstStyle/>
          <a:p>
            <a:pPr marL="432" indent="0">
              <a:buNone/>
            </a:pPr>
            <a:r>
              <a:rPr lang="en-IN" sz="2400" dirty="0"/>
              <a:t>Amides are produced by reacting a carboxylic acid with ammonia, or a primary or a secondary amine, and heat.</a:t>
            </a:r>
          </a:p>
        </p:txBody>
      </p:sp>
      <p:pic>
        <p:nvPicPr>
          <p:cNvPr id="5" name="Content Placeholder 4" descr="Propanoic acid + ammonia react with heat to produce propanamide + H 2 O. For long description in Notes pane, press F6.">
            <a:extLst>
              <a:ext uri="{FF2B5EF4-FFF2-40B4-BE49-F238E27FC236}">
                <a16:creationId xmlns:a16="http://schemas.microsoft.com/office/drawing/2014/main" id="{AC158BAF-235C-4AFC-BABC-E129999F226B}"/>
              </a:ext>
            </a:extLst>
          </p:cNvPr>
          <p:cNvPicPr>
            <a:picLocks noGrp="1" noChangeAspect="1"/>
          </p:cNvPicPr>
          <p:nvPr>
            <p:ph sz="quarter" idx="14"/>
          </p:nvPr>
        </p:nvPicPr>
        <p:blipFill>
          <a:blip r:embed="rId3"/>
          <a:stretch>
            <a:fillRect/>
          </a:stretch>
        </p:blipFill>
        <p:spPr>
          <a:xfrm>
            <a:off x="879267" y="2768138"/>
            <a:ext cx="7385466" cy="2801789"/>
          </a:xfrm>
          <a:prstGeom prst="rect">
            <a:avLst/>
          </a:prstGeom>
        </p:spPr>
      </p:pic>
    </p:spTree>
    <p:extLst>
      <p:ext uri="{BB962C8B-B14F-4D97-AF65-F5344CB8AC3E}">
        <p14:creationId xmlns:p14="http://schemas.microsoft.com/office/powerpoint/2010/main" val="11359849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Learning Check 1</a:t>
            </a:r>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47752"/>
            <a:ext cx="7580671" cy="428532"/>
          </a:xfrm>
        </p:spPr>
        <p:txBody>
          <a:bodyPr/>
          <a:lstStyle/>
          <a:p>
            <a:pPr marL="432" indent="0">
              <a:buNone/>
            </a:pPr>
            <a:r>
              <a:rPr lang="en-IN" sz="2400" dirty="0"/>
              <a:t>Predict the product of the following </a:t>
            </a:r>
            <a:r>
              <a:rPr lang="en-IN" sz="2400" dirty="0" err="1"/>
              <a:t>amidation</a:t>
            </a:r>
            <a:r>
              <a:rPr lang="en-IN" sz="2400" dirty="0"/>
              <a:t> reaction:</a:t>
            </a:r>
          </a:p>
        </p:txBody>
      </p:sp>
      <p:sp>
        <p:nvSpPr>
          <p:cNvPr id="3" name="Content Placeholder 2" hidden="1">
            <a:extLst>
              <a:ext uri="{FF2B5EF4-FFF2-40B4-BE49-F238E27FC236}">
                <a16:creationId xmlns:a16="http://schemas.microsoft.com/office/drawing/2014/main" id="{DE9CED09-F3AD-42A6-A6B3-7756CD91A7B4}"/>
              </a:ext>
            </a:extLst>
          </p:cNvPr>
          <p:cNvSpPr>
            <a:spLocks noGrp="1"/>
          </p:cNvSpPr>
          <p:nvPr>
            <p:ph sz="quarter" idx="16"/>
          </p:nvPr>
        </p:nvSpPr>
        <p:spPr>
          <a:xfrm>
            <a:off x="457200" y="2794611"/>
            <a:ext cx="3730239" cy="495242"/>
          </a:xfrm>
        </p:spPr>
        <p:txBody>
          <a:bodyPr/>
          <a:lstStyle/>
          <a:p>
            <a:endParaRPr lang="en-IN" dirty="0"/>
          </a:p>
        </p:txBody>
      </p:sp>
      <p:pic>
        <p:nvPicPr>
          <p:cNvPr id="21" name="Content Placeholder 20" descr="Benzene ring. C 1 is single bonded to C. C is single bonded to O H right, and C is double bonded to O above. This is added to the following. C H 3, single bond, N H 2. This reacts in the presence of heat to yield blank.">
            <a:extLst>
              <a:ext uri="{FF2B5EF4-FFF2-40B4-BE49-F238E27FC236}">
                <a16:creationId xmlns:a16="http://schemas.microsoft.com/office/drawing/2014/main" id="{E5043EC4-A2CA-4DCD-994A-497E7F8FA9FF}"/>
              </a:ext>
            </a:extLst>
          </p:cNvPr>
          <p:cNvPicPr>
            <a:picLocks noGrp="1" noChangeAspect="1"/>
          </p:cNvPicPr>
          <p:nvPr>
            <p:ph sz="quarter" idx="15"/>
          </p:nvPr>
        </p:nvPicPr>
        <p:blipFill>
          <a:blip r:embed="rId2"/>
          <a:stretch>
            <a:fillRect/>
          </a:stretch>
        </p:blipFill>
        <p:spPr>
          <a:xfrm>
            <a:off x="637711" y="2690146"/>
            <a:ext cx="3930039" cy="2109121"/>
          </a:xfrm>
          <a:prstGeom prst="rect">
            <a:avLst/>
          </a:prstGeom>
        </p:spPr>
      </p:pic>
    </p:spTree>
    <p:extLst>
      <p:ext uri="{BB962C8B-B14F-4D97-AF65-F5344CB8AC3E}">
        <p14:creationId xmlns:p14="http://schemas.microsoft.com/office/powerpoint/2010/main" val="4167213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Solution 1</a:t>
            </a:r>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47752"/>
            <a:ext cx="7580671" cy="428532"/>
          </a:xfrm>
        </p:spPr>
        <p:txBody>
          <a:bodyPr/>
          <a:lstStyle/>
          <a:p>
            <a:pPr marL="432" indent="0">
              <a:buNone/>
            </a:pPr>
            <a:r>
              <a:rPr lang="en-IN" sz="2400" dirty="0"/>
              <a:t>Predict the product of the following </a:t>
            </a:r>
            <a:r>
              <a:rPr lang="en-IN" sz="2400" dirty="0" err="1"/>
              <a:t>amidation</a:t>
            </a:r>
            <a:r>
              <a:rPr lang="en-IN" sz="2400" dirty="0"/>
              <a:t> reaction:</a:t>
            </a:r>
          </a:p>
        </p:txBody>
      </p:sp>
      <p:pic>
        <p:nvPicPr>
          <p:cNvPr id="21" name="Content Placeholder 20" descr="Benzene ring. C 1 is single bonded to C. C is single bonded to O H right, and C is double bonded to O above. This is added to the following. C H 3, single bond, N H 2. This reacts in the presence of heat to yield blank.">
            <a:extLst>
              <a:ext uri="{FF2B5EF4-FFF2-40B4-BE49-F238E27FC236}">
                <a16:creationId xmlns:a16="http://schemas.microsoft.com/office/drawing/2014/main" id="{E5043EC4-A2CA-4DCD-994A-497E7F8FA9FF}"/>
              </a:ext>
            </a:extLst>
          </p:cNvPr>
          <p:cNvPicPr>
            <a:picLocks noGrp="1" noChangeAspect="1"/>
          </p:cNvPicPr>
          <p:nvPr>
            <p:ph sz="quarter" idx="15"/>
          </p:nvPr>
        </p:nvPicPr>
        <p:blipFill>
          <a:blip r:embed="rId2"/>
          <a:stretch>
            <a:fillRect/>
          </a:stretch>
        </p:blipFill>
        <p:spPr>
          <a:xfrm>
            <a:off x="637711" y="2690146"/>
            <a:ext cx="3930039" cy="2109121"/>
          </a:xfrm>
          <a:prstGeom prst="rect">
            <a:avLst/>
          </a:prstGeom>
        </p:spPr>
      </p:pic>
      <p:pic>
        <p:nvPicPr>
          <p:cNvPr id="5" name="Content Placeholder 4" descr="Benzene ring. C 1 is single bonded to C. C is single bonded to N H, single bond, C H 3, to the right. The same C is double bonded to O above. This is added to H 2 O.">
            <a:extLst>
              <a:ext uri="{FF2B5EF4-FFF2-40B4-BE49-F238E27FC236}">
                <a16:creationId xmlns:a16="http://schemas.microsoft.com/office/drawing/2014/main" id="{5AC8712E-EE3B-4F2A-9A50-7C1B1B0B589E}"/>
              </a:ext>
            </a:extLst>
          </p:cNvPr>
          <p:cNvPicPr>
            <a:picLocks noGrp="1" noChangeAspect="1"/>
          </p:cNvPicPr>
          <p:nvPr>
            <p:ph sz="quarter" idx="16"/>
          </p:nvPr>
        </p:nvPicPr>
        <p:blipFill>
          <a:blip r:embed="rId3"/>
          <a:stretch>
            <a:fillRect/>
          </a:stretch>
        </p:blipFill>
        <p:spPr>
          <a:xfrm>
            <a:off x="4913000" y="2729605"/>
            <a:ext cx="3278344" cy="2045314"/>
          </a:xfrm>
          <a:prstGeom prst="rect">
            <a:avLst/>
          </a:prstGeom>
        </p:spPr>
      </p:pic>
    </p:spTree>
    <p:extLst>
      <p:ext uri="{BB962C8B-B14F-4D97-AF65-F5344CB8AC3E}">
        <p14:creationId xmlns:p14="http://schemas.microsoft.com/office/powerpoint/2010/main" val="32020753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B9276-1EE5-4045-922C-29AA21620EC8}"/>
              </a:ext>
            </a:extLst>
          </p:cNvPr>
          <p:cNvSpPr>
            <a:spLocks noGrp="1"/>
          </p:cNvSpPr>
          <p:nvPr>
            <p:ph type="title"/>
          </p:nvPr>
        </p:nvSpPr>
        <p:spPr/>
        <p:txBody>
          <a:bodyPr/>
          <a:lstStyle/>
          <a:p>
            <a:r>
              <a:rPr lang="en-IN" dirty="0"/>
              <a:t>Naming Amides </a:t>
            </a:r>
            <a:r>
              <a:rPr lang="en-IN" sz="2000" b="0" dirty="0"/>
              <a:t>(1 of 4)</a:t>
            </a:r>
            <a:endParaRPr lang="en-IN" dirty="0"/>
          </a:p>
        </p:txBody>
      </p:sp>
      <p:sp>
        <p:nvSpPr>
          <p:cNvPr id="3" name="Content Placeholder 2">
            <a:extLst>
              <a:ext uri="{FF2B5EF4-FFF2-40B4-BE49-F238E27FC236}">
                <a16:creationId xmlns:a16="http://schemas.microsoft.com/office/drawing/2014/main" id="{ED95B342-E07F-4D68-8CF7-E6F50EFF65DB}"/>
              </a:ext>
            </a:extLst>
          </p:cNvPr>
          <p:cNvSpPr>
            <a:spLocks noGrp="1"/>
          </p:cNvSpPr>
          <p:nvPr>
            <p:ph sz="quarter" idx="13"/>
          </p:nvPr>
        </p:nvSpPr>
        <p:spPr>
          <a:xfrm>
            <a:off x="457200" y="1556327"/>
            <a:ext cx="8229600" cy="2514228"/>
          </a:xfrm>
        </p:spPr>
        <p:txBody>
          <a:bodyPr/>
          <a:lstStyle/>
          <a:p>
            <a:pPr eaLnBrk="1" hangingPunct="1"/>
            <a:r>
              <a:rPr lang="en-US" sz="2400" dirty="0">
                <a:ea typeface="ＭＳ Ｐゴシック" pitchFamily="34" charset="-128"/>
              </a:rPr>
              <a:t>In both the common and I</a:t>
            </a:r>
            <a:r>
              <a:rPr lang="en-US" sz="100" dirty="0">
                <a:ea typeface="ＭＳ Ｐゴシック" pitchFamily="34" charset="-128"/>
              </a:rPr>
              <a:t> </a:t>
            </a:r>
            <a:r>
              <a:rPr lang="en-US" sz="2400" dirty="0">
                <a:ea typeface="ＭＳ Ｐゴシック" pitchFamily="34" charset="-128"/>
              </a:rPr>
              <a:t>U</a:t>
            </a:r>
            <a:r>
              <a:rPr lang="en-US" sz="100" dirty="0">
                <a:ea typeface="ＭＳ Ｐゴシック" pitchFamily="34" charset="-128"/>
              </a:rPr>
              <a:t> </a:t>
            </a:r>
            <a:r>
              <a:rPr lang="en-US" sz="2400" dirty="0">
                <a:ea typeface="ＭＳ Ｐゴシック" pitchFamily="34" charset="-128"/>
              </a:rPr>
              <a:t>P</a:t>
            </a:r>
            <a:r>
              <a:rPr lang="en-US" sz="100" dirty="0">
                <a:ea typeface="ＭＳ Ｐゴシック" pitchFamily="34" charset="-128"/>
              </a:rPr>
              <a:t> </a:t>
            </a:r>
            <a:r>
              <a:rPr lang="en-US" sz="2400" dirty="0">
                <a:ea typeface="ＭＳ Ｐゴシック" pitchFamily="34" charset="-128"/>
              </a:rPr>
              <a:t>A</a:t>
            </a:r>
            <a:r>
              <a:rPr lang="en-US" sz="100" dirty="0">
                <a:ea typeface="ＭＳ Ｐゴシック" pitchFamily="34" charset="-128"/>
              </a:rPr>
              <a:t> </a:t>
            </a:r>
            <a:r>
              <a:rPr lang="en-US" sz="2400" dirty="0">
                <a:ea typeface="ＭＳ Ｐゴシック" pitchFamily="34" charset="-128"/>
              </a:rPr>
              <a:t>C names, amides are named by dropping the </a:t>
            </a:r>
            <a:r>
              <a:rPr lang="en-US" sz="2400" b="1" dirty="0">
                <a:ea typeface="ＭＳ Ｐゴシック" pitchFamily="34" charset="-128"/>
              </a:rPr>
              <a:t>o</a:t>
            </a:r>
            <a:r>
              <a:rPr lang="en-US" sz="100" b="1" dirty="0">
                <a:ea typeface="ＭＳ Ｐゴシック" pitchFamily="34" charset="-128"/>
              </a:rPr>
              <a:t> </a:t>
            </a:r>
            <a:r>
              <a:rPr lang="en-US" sz="2400" b="1" dirty="0" err="1">
                <a:ea typeface="ＭＳ Ｐゴシック" pitchFamily="34" charset="-128"/>
              </a:rPr>
              <a:t>i</a:t>
            </a:r>
            <a:r>
              <a:rPr lang="en-US" sz="100" b="1" dirty="0">
                <a:ea typeface="ＭＳ Ｐゴシック" pitchFamily="34" charset="-128"/>
              </a:rPr>
              <a:t> </a:t>
            </a:r>
            <a:r>
              <a:rPr lang="en-US" sz="2400" b="1" dirty="0">
                <a:ea typeface="ＭＳ Ｐゴシック" pitchFamily="34" charset="-128"/>
              </a:rPr>
              <a:t>c acid</a:t>
            </a:r>
            <a:r>
              <a:rPr lang="en-US" sz="2400" i="1" dirty="0">
                <a:ea typeface="ＭＳ Ｐゴシック" pitchFamily="34" charset="-128"/>
              </a:rPr>
              <a:t> </a:t>
            </a:r>
            <a:r>
              <a:rPr lang="en-US" sz="2400" dirty="0">
                <a:ea typeface="ＭＳ Ｐゴシック" pitchFamily="34" charset="-128"/>
              </a:rPr>
              <a:t>(I</a:t>
            </a:r>
            <a:r>
              <a:rPr lang="en-US" sz="100" dirty="0">
                <a:ea typeface="ＭＳ Ｐゴシック" pitchFamily="34" charset="-128"/>
              </a:rPr>
              <a:t> </a:t>
            </a:r>
            <a:r>
              <a:rPr lang="en-US" sz="2400" dirty="0">
                <a:ea typeface="ＭＳ Ｐゴシック" pitchFamily="34" charset="-128"/>
              </a:rPr>
              <a:t>U</a:t>
            </a:r>
            <a:r>
              <a:rPr lang="en-US" sz="100" dirty="0">
                <a:ea typeface="ＭＳ Ｐゴシック" pitchFamily="34" charset="-128"/>
              </a:rPr>
              <a:t> </a:t>
            </a:r>
            <a:r>
              <a:rPr lang="en-US" sz="2400" dirty="0">
                <a:ea typeface="ＭＳ Ｐゴシック" pitchFamily="34" charset="-128"/>
              </a:rPr>
              <a:t>P</a:t>
            </a:r>
            <a:r>
              <a:rPr lang="en-US" sz="100" dirty="0">
                <a:ea typeface="ＭＳ Ｐゴシック" pitchFamily="34" charset="-128"/>
              </a:rPr>
              <a:t> </a:t>
            </a:r>
            <a:r>
              <a:rPr lang="en-US" sz="2400" dirty="0">
                <a:ea typeface="ＭＳ Ｐゴシック" pitchFamily="34" charset="-128"/>
              </a:rPr>
              <a:t>A</a:t>
            </a:r>
            <a:r>
              <a:rPr lang="en-US" sz="100" dirty="0">
                <a:ea typeface="ＭＳ Ｐゴシック" pitchFamily="34" charset="-128"/>
              </a:rPr>
              <a:t> </a:t>
            </a:r>
            <a:r>
              <a:rPr lang="en-US" sz="2400" dirty="0">
                <a:ea typeface="ＭＳ Ｐゴシック" pitchFamily="34" charset="-128"/>
              </a:rPr>
              <a:t>C) or </a:t>
            </a:r>
            <a:r>
              <a:rPr lang="en-US" sz="2400" b="1" dirty="0" err="1">
                <a:ea typeface="ＭＳ Ｐゴシック" pitchFamily="34" charset="-128"/>
              </a:rPr>
              <a:t>i</a:t>
            </a:r>
            <a:r>
              <a:rPr lang="en-US" sz="100" b="1" dirty="0">
                <a:ea typeface="ＭＳ Ｐゴシック" pitchFamily="34" charset="-128"/>
              </a:rPr>
              <a:t> </a:t>
            </a:r>
            <a:r>
              <a:rPr lang="en-US" sz="2400" b="1" dirty="0">
                <a:ea typeface="ＭＳ Ｐゴシック" pitchFamily="34" charset="-128"/>
              </a:rPr>
              <a:t>c acid </a:t>
            </a:r>
            <a:r>
              <a:rPr lang="en-US" sz="2400" dirty="0">
                <a:ea typeface="ＭＳ Ｐゴシック" pitchFamily="34" charset="-128"/>
              </a:rPr>
              <a:t>(common) from the carboxylic acid name and adding the suffix </a:t>
            </a:r>
            <a:r>
              <a:rPr lang="en-US" sz="2400" b="1" dirty="0">
                <a:ea typeface="ＭＳ Ｐゴシック" pitchFamily="34" charset="-128"/>
              </a:rPr>
              <a:t>amide</a:t>
            </a:r>
            <a:r>
              <a:rPr lang="en-US" sz="2400" dirty="0">
                <a:ea typeface="ＭＳ Ｐゴシック" pitchFamily="34" charset="-128"/>
              </a:rPr>
              <a:t>.</a:t>
            </a:r>
          </a:p>
          <a:p>
            <a:pPr eaLnBrk="1" hangingPunct="1"/>
            <a:r>
              <a:rPr lang="en-US" sz="2400" dirty="0">
                <a:ea typeface="ＭＳ Ｐゴシック" pitchFamily="34" charset="-128"/>
              </a:rPr>
              <a:t>Alkyl groups attached to the nitrogen of an amide are named with the prefix </a:t>
            </a:r>
            <a:r>
              <a:rPr lang="en-US" sz="2400" i="1" dirty="0">
                <a:ea typeface="ＭＳ Ｐゴシック" pitchFamily="34" charset="-128"/>
              </a:rPr>
              <a:t>N</a:t>
            </a:r>
            <a:r>
              <a:rPr lang="en-US" sz="2400" dirty="0">
                <a:ea typeface="ＭＳ Ｐゴシック" pitchFamily="34" charset="-128"/>
              </a:rPr>
              <a:t>-</a:t>
            </a:r>
            <a:r>
              <a:rPr lang="en-US" sz="2400" i="1" dirty="0">
                <a:ea typeface="ＭＳ Ｐゴシック" pitchFamily="34" charset="-128"/>
              </a:rPr>
              <a:t>, </a:t>
            </a:r>
            <a:r>
              <a:rPr lang="en-US" sz="2400" dirty="0">
                <a:ea typeface="ＭＳ Ｐゴシック" pitchFamily="34" charset="-128"/>
              </a:rPr>
              <a:t>followed by the</a:t>
            </a:r>
            <a:r>
              <a:rPr lang="en-US" sz="2400" i="1" dirty="0">
                <a:ea typeface="ＭＳ Ｐゴシック" pitchFamily="34" charset="-128"/>
              </a:rPr>
              <a:t> </a:t>
            </a:r>
            <a:r>
              <a:rPr lang="en-US" sz="2400" dirty="0">
                <a:ea typeface="ＭＳ Ｐゴシック" pitchFamily="34" charset="-128"/>
              </a:rPr>
              <a:t>alkyl name.</a:t>
            </a:r>
            <a:endParaRPr lang="en-IN" sz="2400" dirty="0"/>
          </a:p>
        </p:txBody>
      </p:sp>
      <p:pic>
        <p:nvPicPr>
          <p:cNvPr id="5" name="Content Placeholder 4" descr="The amide structure shows a 4 carbon chain with an end carbonyl. For long description in Notes pane, press F6.">
            <a:extLst>
              <a:ext uri="{FF2B5EF4-FFF2-40B4-BE49-F238E27FC236}">
                <a16:creationId xmlns:a16="http://schemas.microsoft.com/office/drawing/2014/main" id="{FAC92156-DC5D-4CF8-9486-D4F1075C4E63}"/>
              </a:ext>
            </a:extLst>
          </p:cNvPr>
          <p:cNvPicPr>
            <a:picLocks noGrp="1" noChangeAspect="1"/>
          </p:cNvPicPr>
          <p:nvPr>
            <p:ph sz="quarter" idx="14"/>
          </p:nvPr>
        </p:nvPicPr>
        <p:blipFill>
          <a:blip r:embed="rId3"/>
          <a:stretch>
            <a:fillRect/>
          </a:stretch>
        </p:blipFill>
        <p:spPr>
          <a:xfrm>
            <a:off x="1047098" y="4461237"/>
            <a:ext cx="7049804" cy="1745824"/>
          </a:xfrm>
          <a:prstGeom prst="rect">
            <a:avLst/>
          </a:prstGeom>
        </p:spPr>
      </p:pic>
    </p:spTree>
    <p:extLst>
      <p:ext uri="{BB962C8B-B14F-4D97-AF65-F5344CB8AC3E}">
        <p14:creationId xmlns:p14="http://schemas.microsoft.com/office/powerpoint/2010/main" val="1402231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EB135-6644-4F14-8F92-1F8E54F42C2F}"/>
              </a:ext>
            </a:extLst>
          </p:cNvPr>
          <p:cNvSpPr>
            <a:spLocks noGrp="1"/>
          </p:cNvSpPr>
          <p:nvPr>
            <p:ph type="title"/>
          </p:nvPr>
        </p:nvSpPr>
        <p:spPr/>
        <p:txBody>
          <a:bodyPr/>
          <a:lstStyle/>
          <a:p>
            <a:r>
              <a:rPr lang="en-IN" dirty="0"/>
              <a:t>Naming Carboxylic Acids </a:t>
            </a:r>
            <a:r>
              <a:rPr lang="en-IN" sz="2000" b="0" dirty="0"/>
              <a:t>(2 of 3)</a:t>
            </a:r>
            <a:endParaRPr lang="en-IN" dirty="0"/>
          </a:p>
        </p:txBody>
      </p:sp>
      <p:sp>
        <p:nvSpPr>
          <p:cNvPr id="4" name="Content Placeholder 3">
            <a:extLst>
              <a:ext uri="{FF2B5EF4-FFF2-40B4-BE49-F238E27FC236}">
                <a16:creationId xmlns:a16="http://schemas.microsoft.com/office/drawing/2014/main" id="{4A4CE4A1-CEB4-4566-A697-36639AAD4A15}"/>
              </a:ext>
            </a:extLst>
          </p:cNvPr>
          <p:cNvSpPr>
            <a:spLocks noGrp="1"/>
          </p:cNvSpPr>
          <p:nvPr>
            <p:ph sz="quarter" idx="14"/>
          </p:nvPr>
        </p:nvSpPr>
        <p:spPr>
          <a:xfrm>
            <a:off x="457200" y="1554205"/>
            <a:ext cx="4187371" cy="811624"/>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name for the following carboxylic acid:</a:t>
            </a:r>
          </a:p>
        </p:txBody>
      </p:sp>
      <p:pic>
        <p:nvPicPr>
          <p:cNvPr id="37" name="Content Placeholder 36" descr="A 5-carbon zigzag chain. Carbon 4 is single bonded to C. Fifth carbon is double bonded to O and single bonded to O H.">
            <a:extLst>
              <a:ext uri="{FF2B5EF4-FFF2-40B4-BE49-F238E27FC236}">
                <a16:creationId xmlns:a16="http://schemas.microsoft.com/office/drawing/2014/main" id="{5111BFF1-DFF7-4B48-B0B9-87626E74B61F}"/>
              </a:ext>
            </a:extLst>
          </p:cNvPr>
          <p:cNvPicPr>
            <a:picLocks noGrp="1" noChangeAspect="1"/>
          </p:cNvPicPr>
          <p:nvPr>
            <p:ph sz="quarter" idx="15"/>
          </p:nvPr>
        </p:nvPicPr>
        <p:blipFill>
          <a:blip r:embed="rId2"/>
          <a:stretch>
            <a:fillRect/>
          </a:stretch>
        </p:blipFill>
        <p:spPr>
          <a:xfrm>
            <a:off x="5792144" y="1841645"/>
            <a:ext cx="2699810" cy="1849375"/>
          </a:xfrm>
          <a:prstGeom prst="rect">
            <a:avLst/>
          </a:prstGeom>
        </p:spPr>
      </p:pic>
      <p:sp>
        <p:nvSpPr>
          <p:cNvPr id="3" name="Content Placeholder 2">
            <a:extLst>
              <a:ext uri="{FF2B5EF4-FFF2-40B4-BE49-F238E27FC236}">
                <a16:creationId xmlns:a16="http://schemas.microsoft.com/office/drawing/2014/main" id="{D68C306A-CA76-4290-A2FC-93BA0C3E9DF2}"/>
              </a:ext>
            </a:extLst>
          </p:cNvPr>
          <p:cNvSpPr>
            <a:spLocks noGrp="1"/>
          </p:cNvSpPr>
          <p:nvPr>
            <p:ph sz="quarter" idx="16"/>
          </p:nvPr>
        </p:nvSpPr>
        <p:spPr>
          <a:xfrm>
            <a:off x="457200" y="3939099"/>
            <a:ext cx="8570686" cy="1358616"/>
          </a:xfrm>
        </p:spPr>
        <p:txBody>
          <a:bodyPr/>
          <a:lstStyle/>
          <a:p>
            <a:pPr marL="0" indent="0">
              <a:buNone/>
            </a:pPr>
            <a:r>
              <a:rPr lang="en-US" sz="2400" b="1" dirty="0">
                <a:solidFill>
                  <a:schemeClr val="tx1"/>
                </a:solidFill>
                <a:ea typeface="ＭＳ Ｐゴシック" pitchFamily="34" charset="-128"/>
                <a:cs typeface="Times New Roman" pitchFamily="18" charset="0"/>
              </a:rPr>
              <a:t>Step 1</a:t>
            </a:r>
            <a:r>
              <a:rPr lang="en-US" sz="2400" dirty="0">
                <a:solidFill>
                  <a:schemeClr val="tx1"/>
                </a:solidFill>
                <a:ea typeface="ＭＳ Ｐゴシック" pitchFamily="34" charset="-128"/>
                <a:cs typeface="Times New Roman" pitchFamily="18" charset="0"/>
              </a:rPr>
              <a:t> </a:t>
            </a:r>
            <a:r>
              <a:rPr lang="en-US" sz="2400" b="1" dirty="0">
                <a:solidFill>
                  <a:schemeClr val="tx1"/>
                </a:solidFill>
                <a:ea typeface="ＭＳ Ｐゴシック" pitchFamily="34" charset="-128"/>
                <a:cs typeface="Times New Roman" pitchFamily="18" charset="0"/>
              </a:rPr>
              <a:t>Identify the longest carbon chain and replace the </a:t>
            </a:r>
            <a:r>
              <a:rPr lang="en-US" sz="2400" b="1" i="1" dirty="0">
                <a:solidFill>
                  <a:schemeClr val="tx1"/>
                </a:solidFill>
                <a:ea typeface="ＭＳ Ｐゴシック" pitchFamily="34" charset="-128"/>
                <a:cs typeface="Times New Roman" pitchFamily="18" charset="0"/>
              </a:rPr>
              <a:t>e </a:t>
            </a:r>
            <a:r>
              <a:rPr lang="en-US" sz="2400" b="1" dirty="0">
                <a:solidFill>
                  <a:schemeClr val="tx1"/>
                </a:solidFill>
                <a:ea typeface="ＭＳ Ｐゴシック" pitchFamily="34" charset="-128"/>
                <a:cs typeface="Times New Roman" pitchFamily="18" charset="0"/>
              </a:rPr>
              <a:t>in the corresponding alkane name with </a:t>
            </a:r>
            <a:r>
              <a:rPr lang="en-US" sz="2400" b="1" dirty="0" err="1">
                <a:solidFill>
                  <a:schemeClr val="tx1"/>
                </a:solidFill>
                <a:ea typeface="ＭＳ Ｐゴシック" pitchFamily="34" charset="-128"/>
                <a:cs typeface="Times New Roman" pitchFamily="18" charset="0"/>
              </a:rPr>
              <a:t>oic</a:t>
            </a:r>
            <a:r>
              <a:rPr lang="en-US" sz="2400" b="1" dirty="0">
                <a:solidFill>
                  <a:schemeClr val="tx1"/>
                </a:solidFill>
                <a:ea typeface="ＭＳ Ｐゴシック" pitchFamily="34" charset="-128"/>
                <a:cs typeface="Times New Roman" pitchFamily="18" charset="0"/>
              </a:rPr>
              <a:t> acid.</a:t>
            </a:r>
          </a:p>
          <a:p>
            <a:pPr marL="1147763" indent="-1147763">
              <a:buNone/>
            </a:pPr>
            <a:r>
              <a:rPr lang="en-IN" sz="2400" dirty="0" err="1">
                <a:solidFill>
                  <a:schemeClr val="tx1"/>
                </a:solidFill>
              </a:rPr>
              <a:t>pentanoic</a:t>
            </a:r>
            <a:r>
              <a:rPr lang="en-IN" sz="2400" dirty="0">
                <a:solidFill>
                  <a:schemeClr val="tx1"/>
                </a:solidFill>
              </a:rPr>
              <a:t> acid</a:t>
            </a:r>
          </a:p>
        </p:txBody>
      </p:sp>
    </p:spTree>
    <p:extLst>
      <p:ext uri="{BB962C8B-B14F-4D97-AF65-F5344CB8AC3E}">
        <p14:creationId xmlns:p14="http://schemas.microsoft.com/office/powerpoint/2010/main" val="16061642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Naming Amides </a:t>
            </a:r>
            <a:r>
              <a:rPr lang="en-IN" sz="2000" b="0" dirty="0"/>
              <a:t>(2 of 4)</a:t>
            </a:r>
            <a:endParaRPr lang="en-IN" dirty="0"/>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47751"/>
            <a:ext cx="7719646" cy="755833"/>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and common names for the following amide:</a:t>
            </a:r>
          </a:p>
        </p:txBody>
      </p:sp>
      <p:pic>
        <p:nvPicPr>
          <p:cNvPr id="17" name="Content Placeholder 16" descr="C H 3, single bond, C H 2, single bond, C H 2, single bond, C, single bond, N H, single bond, C H 3. The fourth C is double bonded to O above.">
            <a:extLst>
              <a:ext uri="{FF2B5EF4-FFF2-40B4-BE49-F238E27FC236}">
                <a16:creationId xmlns:a16="http://schemas.microsoft.com/office/drawing/2014/main" id="{C99668F7-5B3F-4C9E-95EB-88364015BE7F}"/>
              </a:ext>
            </a:extLst>
          </p:cNvPr>
          <p:cNvPicPr>
            <a:picLocks noGrp="1" noChangeAspect="1"/>
          </p:cNvPicPr>
          <p:nvPr>
            <p:ph sz="quarter" idx="15"/>
          </p:nvPr>
        </p:nvPicPr>
        <p:blipFill>
          <a:blip r:embed="rId2"/>
          <a:stretch>
            <a:fillRect/>
          </a:stretch>
        </p:blipFill>
        <p:spPr>
          <a:xfrm>
            <a:off x="500400" y="2461709"/>
            <a:ext cx="4172283" cy="914400"/>
          </a:xfrm>
          <a:prstGeom prst="rect">
            <a:avLst/>
          </a:prstGeom>
        </p:spPr>
      </p:pic>
      <p:sp>
        <p:nvSpPr>
          <p:cNvPr id="3" name="Content Placeholder 2">
            <a:extLst>
              <a:ext uri="{FF2B5EF4-FFF2-40B4-BE49-F238E27FC236}">
                <a16:creationId xmlns:a16="http://schemas.microsoft.com/office/drawing/2014/main" id="{DE9CED09-F3AD-42A6-A6B3-7756CD91A7B4}"/>
              </a:ext>
            </a:extLst>
          </p:cNvPr>
          <p:cNvSpPr>
            <a:spLocks noGrp="1"/>
          </p:cNvSpPr>
          <p:nvPr>
            <p:ph sz="quarter" idx="16"/>
          </p:nvPr>
        </p:nvSpPr>
        <p:spPr>
          <a:xfrm>
            <a:off x="457200" y="3466050"/>
            <a:ext cx="1563329" cy="450220"/>
          </a:xfrm>
        </p:spPr>
        <p:txBody>
          <a:bodyPr/>
          <a:lstStyle/>
          <a:p>
            <a:pPr marL="432" indent="0">
              <a:buNone/>
            </a:pPr>
            <a:r>
              <a:rPr lang="en-IN" sz="2400" b="1" dirty="0"/>
              <a:t>Solution:</a:t>
            </a:r>
          </a:p>
        </p:txBody>
      </p:sp>
      <p:graphicFrame>
        <p:nvGraphicFramePr>
          <p:cNvPr id="6" name="Content Placeholder 5"/>
          <p:cNvGraphicFramePr>
            <a:graphicFrameLocks noGrp="1"/>
          </p:cNvGraphicFramePr>
          <p:nvPr>
            <p:ph sz="quarter" idx="17"/>
            <p:extLst/>
          </p:nvPr>
        </p:nvGraphicFramePr>
        <p:xfrm>
          <a:off x="706318" y="4080156"/>
          <a:ext cx="7699131" cy="1573298"/>
        </p:xfrm>
        <a:graphic>
          <a:graphicData uri="http://schemas.openxmlformats.org/drawingml/2006/table">
            <a:tbl>
              <a:tblPr firstRow="1" bandRow="1">
                <a:tableStyleId>{2D5ABB26-0587-4C30-8999-92F81FD0307C}</a:tableStyleId>
              </a:tblPr>
              <a:tblGrid>
                <a:gridCol w="1625203">
                  <a:extLst>
                    <a:ext uri="{9D8B030D-6E8A-4147-A177-3AD203B41FA5}">
                      <a16:colId xmlns:a16="http://schemas.microsoft.com/office/drawing/2014/main" val="3419869105"/>
                    </a:ext>
                  </a:extLst>
                </a:gridCol>
                <a:gridCol w="1035933">
                  <a:extLst>
                    <a:ext uri="{9D8B030D-6E8A-4147-A177-3AD203B41FA5}">
                      <a16:colId xmlns:a16="http://schemas.microsoft.com/office/drawing/2014/main" val="3661835807"/>
                    </a:ext>
                  </a:extLst>
                </a:gridCol>
                <a:gridCol w="1696915">
                  <a:extLst>
                    <a:ext uri="{9D8B030D-6E8A-4147-A177-3AD203B41FA5}">
                      <a16:colId xmlns:a16="http://schemas.microsoft.com/office/drawing/2014/main" val="289956029"/>
                    </a:ext>
                  </a:extLst>
                </a:gridCol>
                <a:gridCol w="3341080">
                  <a:extLst>
                    <a:ext uri="{9D8B030D-6E8A-4147-A177-3AD203B41FA5}">
                      <a16:colId xmlns:a16="http://schemas.microsoft.com/office/drawing/2014/main" val="294912229"/>
                    </a:ext>
                  </a:extLst>
                </a:gridCol>
              </a:tblGrid>
              <a:tr h="400984">
                <a:tc>
                  <a:txBody>
                    <a:bodyPr/>
                    <a:lstStyle/>
                    <a:p>
                      <a:r>
                        <a:rPr lang="en-IN" sz="1800" b="1" baseline="0" dirty="0"/>
                        <a:t>Analyze the Problem</a:t>
                      </a:r>
                      <a:endParaRPr lang="en-IN" sz="1800" b="1" baseline="0" dirty="0">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Given</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Need</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Connect</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1520662"/>
                  </a:ext>
                </a:extLst>
              </a:tr>
              <a:tr h="9332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aseline="0" dirty="0">
                          <a:solidFill>
                            <a:schemeClr val="tx1"/>
                          </a:solidFill>
                        </a:rPr>
                        <a:t>Blank</a:t>
                      </a:r>
                      <a:endParaRPr lang="en-IN" sz="1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u="none" strike="noStrike" cap="none" baseline="0" dirty="0">
                          <a:sym typeface="Arial"/>
                        </a:rPr>
                        <a:t>Amide</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u="none" strike="noStrike" cap="none" baseline="0" dirty="0">
                          <a:sym typeface="Arial"/>
                        </a:rPr>
                        <a:t>I</a:t>
                      </a:r>
                      <a:r>
                        <a:rPr lang="en-IN" sz="100" u="none" strike="noStrike" cap="none" baseline="0" dirty="0">
                          <a:sym typeface="Arial"/>
                        </a:rPr>
                        <a:t> </a:t>
                      </a:r>
                      <a:r>
                        <a:rPr lang="en-IN" sz="1800" u="none" strike="noStrike" cap="none" baseline="0" dirty="0">
                          <a:sym typeface="Arial"/>
                        </a:rPr>
                        <a:t>U</a:t>
                      </a:r>
                      <a:r>
                        <a:rPr lang="en-IN" sz="100" u="none" strike="noStrike" cap="none" baseline="0" dirty="0">
                          <a:sym typeface="Arial"/>
                        </a:rPr>
                        <a:t> </a:t>
                      </a:r>
                      <a:r>
                        <a:rPr lang="en-IN" sz="1800" u="none" strike="noStrike" cap="none" baseline="0" dirty="0">
                          <a:sym typeface="Arial"/>
                        </a:rPr>
                        <a:t>P</a:t>
                      </a:r>
                      <a:r>
                        <a:rPr lang="en-IN" sz="100" u="none" strike="noStrike" cap="none" baseline="0" dirty="0">
                          <a:sym typeface="Arial"/>
                        </a:rPr>
                        <a:t> </a:t>
                      </a:r>
                      <a:r>
                        <a:rPr lang="en-IN" sz="1800" u="none" strike="noStrike" cap="none" baseline="0" dirty="0">
                          <a:sym typeface="Arial"/>
                        </a:rPr>
                        <a:t>A</a:t>
                      </a:r>
                      <a:r>
                        <a:rPr lang="en-IN" sz="100" u="none" strike="noStrike" cap="none" baseline="0" dirty="0">
                          <a:sym typeface="Arial"/>
                        </a:rPr>
                        <a:t> </a:t>
                      </a:r>
                      <a:r>
                        <a:rPr lang="en-IN" sz="1800" u="none" strike="noStrike" cap="none" baseline="0" dirty="0">
                          <a:sym typeface="Arial"/>
                        </a:rPr>
                        <a:t>C name</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Replace </a:t>
                      </a:r>
                      <a:r>
                        <a:rPr lang="en-US" sz="1800" b="1" dirty="0"/>
                        <a:t>o</a:t>
                      </a:r>
                      <a:r>
                        <a:rPr lang="en-US" sz="100" b="1" dirty="0"/>
                        <a:t> </a:t>
                      </a:r>
                      <a:r>
                        <a:rPr lang="en-US" sz="1800" b="1" dirty="0" err="1"/>
                        <a:t>i</a:t>
                      </a:r>
                      <a:r>
                        <a:rPr lang="en-US" sz="100" b="1" dirty="0"/>
                        <a:t> </a:t>
                      </a:r>
                      <a:r>
                        <a:rPr lang="en-US" sz="1800" b="1" dirty="0"/>
                        <a:t>c acid</a:t>
                      </a:r>
                      <a:r>
                        <a:rPr lang="en-US" sz="1800" dirty="0"/>
                        <a:t> or </a:t>
                      </a:r>
                      <a:r>
                        <a:rPr lang="en-US" sz="1800" b="1" dirty="0" err="1"/>
                        <a:t>i</a:t>
                      </a:r>
                      <a:r>
                        <a:rPr lang="en-US" sz="100" b="1" dirty="0"/>
                        <a:t> </a:t>
                      </a:r>
                      <a:r>
                        <a:rPr lang="en-US" sz="1800" b="1" dirty="0"/>
                        <a:t>c acid</a:t>
                      </a:r>
                      <a:r>
                        <a:rPr lang="en-US" sz="1800" dirty="0"/>
                        <a:t> in acid name with </a:t>
                      </a:r>
                      <a:r>
                        <a:rPr lang="en-US" sz="1800" b="1" dirty="0"/>
                        <a:t>amide</a:t>
                      </a:r>
                      <a:r>
                        <a:rPr lang="en-US" sz="1800" dirty="0"/>
                        <a:t>, alkyl substituent has prefix </a:t>
                      </a:r>
                      <a:r>
                        <a:rPr lang="en-US" sz="1800" i="1" dirty="0"/>
                        <a:t>N</a:t>
                      </a:r>
                      <a:r>
                        <a:rPr lang="en-US" sz="1800" dirty="0"/>
                        <a:t>-</a:t>
                      </a:r>
                      <a:endParaRPr lang="en-US" sz="1800" i="1"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42699105"/>
                  </a:ext>
                </a:extLst>
              </a:tr>
            </a:tbl>
          </a:graphicData>
        </a:graphic>
      </p:graphicFrame>
    </p:spTree>
    <p:extLst>
      <p:ext uri="{BB962C8B-B14F-4D97-AF65-F5344CB8AC3E}">
        <p14:creationId xmlns:p14="http://schemas.microsoft.com/office/powerpoint/2010/main" val="21199723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Naming Amides </a:t>
            </a:r>
            <a:r>
              <a:rPr lang="en-IN" sz="2000" b="0" dirty="0"/>
              <a:t>(3 of 4)</a:t>
            </a:r>
            <a:endParaRPr lang="en-IN" dirty="0"/>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47752"/>
            <a:ext cx="8480323" cy="428532"/>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and common names for the following amide:</a:t>
            </a:r>
          </a:p>
        </p:txBody>
      </p:sp>
      <p:pic>
        <p:nvPicPr>
          <p:cNvPr id="17" name="Content Placeholder 16" descr="C H 3, single bond, C H 2, single bond, C H 2, single bond, C, single bond, N H, single bond, C H 3. The fourth C is double bonded to O above.">
            <a:extLst>
              <a:ext uri="{FF2B5EF4-FFF2-40B4-BE49-F238E27FC236}">
                <a16:creationId xmlns:a16="http://schemas.microsoft.com/office/drawing/2014/main" id="{A014029A-C70E-4465-8402-4BC43F211079}"/>
              </a:ext>
            </a:extLst>
          </p:cNvPr>
          <p:cNvPicPr>
            <a:picLocks noGrp="1" noChangeAspect="1"/>
          </p:cNvPicPr>
          <p:nvPr>
            <p:ph sz="quarter" idx="15"/>
          </p:nvPr>
        </p:nvPicPr>
        <p:blipFill>
          <a:blip r:embed="rId2"/>
          <a:stretch>
            <a:fillRect/>
          </a:stretch>
        </p:blipFill>
        <p:spPr>
          <a:xfrm>
            <a:off x="500366" y="2126265"/>
            <a:ext cx="4176820" cy="915394"/>
          </a:xfrm>
          <a:prstGeom prst="rect">
            <a:avLst/>
          </a:prstGeom>
        </p:spPr>
      </p:pic>
      <p:sp>
        <p:nvSpPr>
          <p:cNvPr id="3" name="Content Placeholder 2">
            <a:extLst>
              <a:ext uri="{FF2B5EF4-FFF2-40B4-BE49-F238E27FC236}">
                <a16:creationId xmlns:a16="http://schemas.microsoft.com/office/drawing/2014/main" id="{DE9CED09-F3AD-42A6-A6B3-7756CD91A7B4}"/>
              </a:ext>
            </a:extLst>
          </p:cNvPr>
          <p:cNvSpPr>
            <a:spLocks noGrp="1"/>
          </p:cNvSpPr>
          <p:nvPr>
            <p:ph sz="quarter" idx="16"/>
          </p:nvPr>
        </p:nvSpPr>
        <p:spPr>
          <a:xfrm>
            <a:off x="457200" y="3242146"/>
            <a:ext cx="8232776" cy="787240"/>
          </a:xfrm>
        </p:spPr>
        <p:txBody>
          <a:bodyPr/>
          <a:lstStyle/>
          <a:p>
            <a:pPr marL="0" indent="0">
              <a:buNone/>
            </a:pPr>
            <a:r>
              <a:rPr lang="en-IN" sz="2400" b="1" dirty="0"/>
              <a:t>Step 1 Replace o</a:t>
            </a:r>
            <a:r>
              <a:rPr lang="en-IN" sz="100" b="1" dirty="0"/>
              <a:t> </a:t>
            </a:r>
            <a:r>
              <a:rPr lang="en-IN" sz="2400" b="1" dirty="0" err="1"/>
              <a:t>i</a:t>
            </a:r>
            <a:r>
              <a:rPr lang="en-IN" sz="100" b="1" dirty="0"/>
              <a:t> </a:t>
            </a:r>
            <a:r>
              <a:rPr lang="en-IN" sz="2400" b="1" dirty="0"/>
              <a:t>c acid (I</a:t>
            </a:r>
            <a:r>
              <a:rPr lang="en-IN" sz="100" b="1" dirty="0"/>
              <a:t> </a:t>
            </a:r>
            <a:r>
              <a:rPr lang="en-IN" sz="2400" b="1" dirty="0"/>
              <a:t>U</a:t>
            </a:r>
            <a:r>
              <a:rPr lang="en-IN" sz="100" b="1" dirty="0"/>
              <a:t> </a:t>
            </a:r>
            <a:r>
              <a:rPr lang="en-IN" sz="2400" b="1" dirty="0"/>
              <a:t>P</a:t>
            </a:r>
            <a:r>
              <a:rPr lang="en-IN" sz="100" b="1" dirty="0"/>
              <a:t> </a:t>
            </a:r>
            <a:r>
              <a:rPr lang="en-IN" sz="2400" b="1" dirty="0"/>
              <a:t>A</a:t>
            </a:r>
            <a:r>
              <a:rPr lang="en-IN" sz="100" b="1" dirty="0"/>
              <a:t> </a:t>
            </a:r>
            <a:r>
              <a:rPr lang="en-IN" sz="2400" b="1" dirty="0"/>
              <a:t>C) or </a:t>
            </a:r>
            <a:r>
              <a:rPr lang="en-IN" sz="2400" b="1" dirty="0" err="1"/>
              <a:t>i</a:t>
            </a:r>
            <a:r>
              <a:rPr lang="en-IN" sz="100" b="1" dirty="0"/>
              <a:t> </a:t>
            </a:r>
            <a:r>
              <a:rPr lang="en-IN" sz="2400" b="1" dirty="0"/>
              <a:t>c acid (common) in the carboxylic acid name with amide.:</a:t>
            </a:r>
          </a:p>
        </p:txBody>
      </p:sp>
      <p:pic>
        <p:nvPicPr>
          <p:cNvPr id="18" name="Content Placeholder 17" descr="The first 4 carbons in the previously given structure, butanamide, are highlighted.">
            <a:extLst>
              <a:ext uri="{FF2B5EF4-FFF2-40B4-BE49-F238E27FC236}">
                <a16:creationId xmlns:a16="http://schemas.microsoft.com/office/drawing/2014/main" id="{7C0F1FD2-BBB8-424D-A620-E405A93B50F7}"/>
              </a:ext>
            </a:extLst>
          </p:cNvPr>
          <p:cNvPicPr>
            <a:picLocks noGrp="1" noChangeAspect="1"/>
          </p:cNvPicPr>
          <p:nvPr>
            <p:ph sz="quarter" idx="17"/>
          </p:nvPr>
        </p:nvPicPr>
        <p:blipFill>
          <a:blip r:embed="rId3"/>
          <a:stretch>
            <a:fillRect/>
          </a:stretch>
        </p:blipFill>
        <p:spPr>
          <a:xfrm>
            <a:off x="572876" y="4391996"/>
            <a:ext cx="4174523" cy="915703"/>
          </a:xfrm>
          <a:prstGeom prst="rect">
            <a:avLst/>
          </a:prstGeom>
        </p:spPr>
      </p:pic>
      <p:sp>
        <p:nvSpPr>
          <p:cNvPr id="7" name="Content Placeholder 6">
            <a:extLst>
              <a:ext uri="{FF2B5EF4-FFF2-40B4-BE49-F238E27FC236}">
                <a16:creationId xmlns:a16="http://schemas.microsoft.com/office/drawing/2014/main" id="{2FC8B030-0E02-4750-976D-75B491035921}"/>
              </a:ext>
            </a:extLst>
          </p:cNvPr>
          <p:cNvSpPr>
            <a:spLocks noGrp="1"/>
          </p:cNvSpPr>
          <p:nvPr>
            <p:ph sz="quarter" idx="18"/>
          </p:nvPr>
        </p:nvSpPr>
        <p:spPr>
          <a:xfrm>
            <a:off x="6418078" y="4872169"/>
            <a:ext cx="1841020" cy="407755"/>
          </a:xfrm>
        </p:spPr>
        <p:txBody>
          <a:bodyPr/>
          <a:lstStyle/>
          <a:p>
            <a:pPr marL="432" indent="0">
              <a:buNone/>
            </a:pPr>
            <a:r>
              <a:rPr lang="en-IN" sz="2400" b="1" dirty="0"/>
              <a:t>butan</a:t>
            </a:r>
            <a:r>
              <a:rPr lang="en-IN" sz="2400" dirty="0"/>
              <a:t>amide</a:t>
            </a:r>
          </a:p>
        </p:txBody>
      </p:sp>
    </p:spTree>
    <p:extLst>
      <p:ext uri="{BB962C8B-B14F-4D97-AF65-F5344CB8AC3E}">
        <p14:creationId xmlns:p14="http://schemas.microsoft.com/office/powerpoint/2010/main" val="16851278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Naming Amides </a:t>
            </a:r>
            <a:r>
              <a:rPr lang="en-IN" sz="2000" b="0" dirty="0"/>
              <a:t>(4 of 4)</a:t>
            </a:r>
            <a:endParaRPr lang="en-IN" dirty="0"/>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47752"/>
            <a:ext cx="8480323" cy="428532"/>
          </a:xfrm>
        </p:spPr>
        <p:txBody>
          <a:bodyPr/>
          <a:lstStyle/>
          <a:p>
            <a:pPr marL="432" indent="0">
              <a:buNone/>
            </a:pPr>
            <a:r>
              <a:rPr lang="en-IN" sz="2400" dirty="0"/>
              <a:t>Write the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 and common names for the following amide:</a:t>
            </a:r>
          </a:p>
        </p:txBody>
      </p:sp>
      <p:pic>
        <p:nvPicPr>
          <p:cNvPr id="17" name="Content Placeholder 16" descr="C H 3, single bond, C H 2, single bond, C H 2, single bond, C, single bond, N H, single bond, C H 3. The fourth C is double bonded to O above.">
            <a:extLst>
              <a:ext uri="{FF2B5EF4-FFF2-40B4-BE49-F238E27FC236}">
                <a16:creationId xmlns:a16="http://schemas.microsoft.com/office/drawing/2014/main" id="{A014029A-C70E-4465-8402-4BC43F211079}"/>
              </a:ext>
            </a:extLst>
          </p:cNvPr>
          <p:cNvPicPr>
            <a:picLocks noGrp="1" noChangeAspect="1"/>
          </p:cNvPicPr>
          <p:nvPr>
            <p:ph sz="quarter" idx="15"/>
          </p:nvPr>
        </p:nvPicPr>
        <p:blipFill>
          <a:blip r:embed="rId2"/>
          <a:stretch>
            <a:fillRect/>
          </a:stretch>
        </p:blipFill>
        <p:spPr>
          <a:xfrm>
            <a:off x="500366" y="2126265"/>
            <a:ext cx="4176820" cy="915394"/>
          </a:xfrm>
          <a:prstGeom prst="rect">
            <a:avLst/>
          </a:prstGeom>
        </p:spPr>
      </p:pic>
      <p:sp>
        <p:nvSpPr>
          <p:cNvPr id="3" name="Content Placeholder 2">
            <a:extLst>
              <a:ext uri="{FF2B5EF4-FFF2-40B4-BE49-F238E27FC236}">
                <a16:creationId xmlns:a16="http://schemas.microsoft.com/office/drawing/2014/main" id="{DE9CED09-F3AD-42A6-A6B3-7756CD91A7B4}"/>
              </a:ext>
            </a:extLst>
          </p:cNvPr>
          <p:cNvSpPr>
            <a:spLocks noGrp="1"/>
          </p:cNvSpPr>
          <p:nvPr>
            <p:ph sz="quarter" idx="16"/>
          </p:nvPr>
        </p:nvSpPr>
        <p:spPr>
          <a:xfrm>
            <a:off x="457200" y="3242146"/>
            <a:ext cx="8232776" cy="787240"/>
          </a:xfrm>
        </p:spPr>
        <p:txBody>
          <a:bodyPr/>
          <a:lstStyle/>
          <a:p>
            <a:pPr marL="0" indent="0">
              <a:buNone/>
            </a:pPr>
            <a:r>
              <a:rPr lang="en-IN" sz="2400" b="1" dirty="0"/>
              <a:t>Step 2 Name each substituent on the N atom using the prefix </a:t>
            </a:r>
            <a:r>
              <a:rPr lang="en-IN" sz="2400" b="1" i="1" dirty="0"/>
              <a:t>N</a:t>
            </a:r>
            <a:r>
              <a:rPr lang="en-IN" sz="2400" b="1" dirty="0"/>
              <a:t>- and the alkyl name.</a:t>
            </a:r>
          </a:p>
        </p:txBody>
      </p:sp>
      <p:pic>
        <p:nvPicPr>
          <p:cNvPr id="8" name="Content Placeholder 7" descr="From the previous structure, the first 4 carbons are highlighted for butane, and the fifth is highlighted for N-methyl. This is N-methyl butanamide.">
            <a:extLst>
              <a:ext uri="{FF2B5EF4-FFF2-40B4-BE49-F238E27FC236}">
                <a16:creationId xmlns:a16="http://schemas.microsoft.com/office/drawing/2014/main" id="{9CA10261-E14D-4FE6-B5EC-D19C444BA007}"/>
              </a:ext>
            </a:extLst>
          </p:cNvPr>
          <p:cNvPicPr>
            <a:picLocks noGrp="1" noChangeAspect="1"/>
          </p:cNvPicPr>
          <p:nvPr>
            <p:ph sz="quarter" idx="17"/>
          </p:nvPr>
        </p:nvPicPr>
        <p:blipFill>
          <a:blip r:embed="rId3"/>
          <a:stretch>
            <a:fillRect/>
          </a:stretch>
        </p:blipFill>
        <p:spPr>
          <a:xfrm>
            <a:off x="572400" y="4392000"/>
            <a:ext cx="4176000" cy="911323"/>
          </a:xfrm>
          <a:prstGeom prst="rect">
            <a:avLst/>
          </a:prstGeom>
        </p:spPr>
      </p:pic>
      <p:sp>
        <p:nvSpPr>
          <p:cNvPr id="7" name="Content Placeholder 6">
            <a:extLst>
              <a:ext uri="{FF2B5EF4-FFF2-40B4-BE49-F238E27FC236}">
                <a16:creationId xmlns:a16="http://schemas.microsoft.com/office/drawing/2014/main" id="{2FC8B030-0E02-4750-976D-75B491035921}"/>
              </a:ext>
            </a:extLst>
          </p:cNvPr>
          <p:cNvSpPr>
            <a:spLocks noGrp="1"/>
          </p:cNvSpPr>
          <p:nvPr>
            <p:ph sz="quarter" idx="18"/>
          </p:nvPr>
        </p:nvSpPr>
        <p:spPr>
          <a:xfrm>
            <a:off x="5161935" y="4872169"/>
            <a:ext cx="3097163" cy="407755"/>
          </a:xfrm>
        </p:spPr>
        <p:txBody>
          <a:bodyPr/>
          <a:lstStyle/>
          <a:p>
            <a:pPr marL="432" indent="0">
              <a:buNone/>
            </a:pPr>
            <a:r>
              <a:rPr lang="en-IN" sz="2400" b="1" i="1" dirty="0"/>
              <a:t>N</a:t>
            </a:r>
            <a:r>
              <a:rPr lang="en-IN" sz="2400" b="1" dirty="0"/>
              <a:t>-</a:t>
            </a:r>
            <a:r>
              <a:rPr lang="en-IN" sz="2400" b="1" dirty="0" err="1"/>
              <a:t>methylbutan</a:t>
            </a:r>
            <a:r>
              <a:rPr lang="en-IN" sz="2400" dirty="0" err="1"/>
              <a:t>amide</a:t>
            </a:r>
            <a:endParaRPr lang="en-IN" sz="2400" dirty="0"/>
          </a:p>
        </p:txBody>
      </p:sp>
    </p:spTree>
    <p:extLst>
      <p:ext uri="{BB962C8B-B14F-4D97-AF65-F5344CB8AC3E}">
        <p14:creationId xmlns:p14="http://schemas.microsoft.com/office/powerpoint/2010/main" val="425216999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Learning Check 2</a:t>
            </a:r>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47751"/>
            <a:ext cx="8037871" cy="767745"/>
          </a:xfrm>
        </p:spPr>
        <p:txBody>
          <a:bodyPr/>
          <a:lstStyle/>
          <a:p>
            <a:pPr marL="432" indent="0">
              <a:buNone/>
            </a:pPr>
            <a:r>
              <a:rPr lang="en-IN" sz="2400" dirty="0"/>
              <a:t>Write the I</a:t>
            </a:r>
            <a:r>
              <a:rPr lang="en-IN" sz="100" dirty="0"/>
              <a:t> </a:t>
            </a:r>
            <a:r>
              <a:rPr lang="en-IN" sz="2400" dirty="0"/>
              <a:t>U</a:t>
            </a:r>
            <a:r>
              <a:rPr lang="en-IN" sz="200" dirty="0"/>
              <a:t> </a:t>
            </a:r>
            <a:r>
              <a:rPr lang="en-IN" sz="2400" dirty="0"/>
              <a:t>P</a:t>
            </a:r>
            <a:r>
              <a:rPr lang="en-IN" sz="200" dirty="0"/>
              <a:t> </a:t>
            </a:r>
            <a:r>
              <a:rPr lang="en-IN" sz="2400" dirty="0"/>
              <a:t>A</a:t>
            </a:r>
            <a:r>
              <a:rPr lang="en-IN" sz="200" dirty="0"/>
              <a:t> </a:t>
            </a:r>
            <a:r>
              <a:rPr lang="en-IN" sz="2400" dirty="0"/>
              <a:t>C and common names for the following amides:</a:t>
            </a:r>
          </a:p>
        </p:txBody>
      </p:sp>
      <p:sp>
        <p:nvSpPr>
          <p:cNvPr id="5" name="Content Placeholder 4">
            <a:extLst>
              <a:ext uri="{FF2B5EF4-FFF2-40B4-BE49-F238E27FC236}">
                <a16:creationId xmlns:a16="http://schemas.microsoft.com/office/drawing/2014/main" id="{0270C73E-AC2D-4EEA-986F-7B081521CB32}"/>
              </a:ext>
            </a:extLst>
          </p:cNvPr>
          <p:cNvSpPr>
            <a:spLocks noGrp="1"/>
          </p:cNvSpPr>
          <p:nvPr>
            <p:ph sz="quarter" idx="15"/>
          </p:nvPr>
        </p:nvSpPr>
        <p:spPr>
          <a:xfrm>
            <a:off x="457200" y="2975764"/>
            <a:ext cx="412955" cy="416363"/>
          </a:xfrm>
        </p:spPr>
        <p:txBody>
          <a:bodyPr/>
          <a:lstStyle/>
          <a:p>
            <a:pPr marL="432" indent="0">
              <a:buNone/>
            </a:pPr>
            <a:r>
              <a:rPr lang="en-US" sz="2400" dirty="0">
                <a:solidFill>
                  <a:schemeClr val="tx2"/>
                </a:solidFill>
              </a:rPr>
              <a:t>A.</a:t>
            </a:r>
            <a:endParaRPr lang="en-IN" sz="2400" dirty="0">
              <a:solidFill>
                <a:schemeClr val="tx2"/>
              </a:solidFill>
            </a:endParaRPr>
          </a:p>
        </p:txBody>
      </p:sp>
      <p:pic>
        <p:nvPicPr>
          <p:cNvPr id="17" name="Content Placeholder 16" descr="C H 3, single bond, C, single bond, N H 2. The second C is double bonded to O above.">
            <a:extLst>
              <a:ext uri="{FF2B5EF4-FFF2-40B4-BE49-F238E27FC236}">
                <a16:creationId xmlns:a16="http://schemas.microsoft.com/office/drawing/2014/main" id="{D9E97B1B-2BBC-4642-BC87-FBD2B6D90BAD}"/>
              </a:ext>
            </a:extLst>
          </p:cNvPr>
          <p:cNvPicPr>
            <a:picLocks noGrp="1" noChangeAspect="1"/>
          </p:cNvPicPr>
          <p:nvPr>
            <p:ph sz="quarter" idx="16"/>
          </p:nvPr>
        </p:nvPicPr>
        <p:blipFill>
          <a:blip r:embed="rId2"/>
          <a:stretch>
            <a:fillRect/>
          </a:stretch>
        </p:blipFill>
        <p:spPr>
          <a:xfrm>
            <a:off x="959015" y="2563023"/>
            <a:ext cx="1871599" cy="868766"/>
          </a:xfrm>
          <a:prstGeom prst="rect">
            <a:avLst/>
          </a:prstGeom>
        </p:spPr>
      </p:pic>
      <p:sp>
        <p:nvSpPr>
          <p:cNvPr id="7" name="Content Placeholder 6">
            <a:extLst>
              <a:ext uri="{FF2B5EF4-FFF2-40B4-BE49-F238E27FC236}">
                <a16:creationId xmlns:a16="http://schemas.microsoft.com/office/drawing/2014/main" id="{2FC8B030-0E02-4750-976D-75B491035921}"/>
              </a:ext>
            </a:extLst>
          </p:cNvPr>
          <p:cNvSpPr>
            <a:spLocks noGrp="1"/>
          </p:cNvSpPr>
          <p:nvPr>
            <p:ph sz="quarter" idx="18"/>
          </p:nvPr>
        </p:nvSpPr>
        <p:spPr>
          <a:xfrm>
            <a:off x="459729" y="4223238"/>
            <a:ext cx="410426" cy="407755"/>
          </a:xfrm>
        </p:spPr>
        <p:txBody>
          <a:bodyPr/>
          <a:lstStyle/>
          <a:p>
            <a:pPr marL="432" indent="0">
              <a:buNone/>
            </a:pPr>
            <a:r>
              <a:rPr lang="en-IN" sz="2400" dirty="0">
                <a:solidFill>
                  <a:schemeClr val="tx2"/>
                </a:solidFill>
              </a:rPr>
              <a:t>B.</a:t>
            </a:r>
            <a:endParaRPr lang="en-IN" sz="100" dirty="0">
              <a:solidFill>
                <a:schemeClr val="tx2"/>
              </a:solidFill>
            </a:endParaRPr>
          </a:p>
        </p:txBody>
      </p:sp>
      <p:pic>
        <p:nvPicPr>
          <p:cNvPr id="18" name="Content Placeholder 17" descr="C H 3, single bond, C H 2, single bond, C, single bond, N H, single bond, C H 2, single bond, C H 3. The third C is double bonded to O above.">
            <a:extLst>
              <a:ext uri="{FF2B5EF4-FFF2-40B4-BE49-F238E27FC236}">
                <a16:creationId xmlns:a16="http://schemas.microsoft.com/office/drawing/2014/main" id="{B70FE0D5-6CDB-4627-96AC-06DF6CA8C4DB}"/>
              </a:ext>
            </a:extLst>
          </p:cNvPr>
          <p:cNvPicPr>
            <a:picLocks noGrp="1" noChangeAspect="1"/>
          </p:cNvPicPr>
          <p:nvPr>
            <p:ph sz="quarter" idx="19"/>
          </p:nvPr>
        </p:nvPicPr>
        <p:blipFill>
          <a:blip r:embed="rId3"/>
          <a:stretch>
            <a:fillRect/>
          </a:stretch>
        </p:blipFill>
        <p:spPr>
          <a:xfrm>
            <a:off x="1014539" y="3760941"/>
            <a:ext cx="4003713" cy="877454"/>
          </a:xfrm>
          <a:prstGeom prst="rect">
            <a:avLst/>
          </a:prstGeom>
        </p:spPr>
      </p:pic>
    </p:spTree>
    <p:extLst>
      <p:ext uri="{BB962C8B-B14F-4D97-AF65-F5344CB8AC3E}">
        <p14:creationId xmlns:p14="http://schemas.microsoft.com/office/powerpoint/2010/main" val="23875334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Solution 2</a:t>
            </a:r>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47751"/>
            <a:ext cx="8037871" cy="767745"/>
          </a:xfrm>
        </p:spPr>
        <p:txBody>
          <a:bodyPr/>
          <a:lstStyle/>
          <a:p>
            <a:pPr marL="432" indent="0">
              <a:buNone/>
            </a:pPr>
            <a:r>
              <a:rPr lang="en-IN" sz="2400" dirty="0"/>
              <a:t>Write the I</a:t>
            </a:r>
            <a:r>
              <a:rPr lang="en-IN" sz="100" dirty="0"/>
              <a:t> </a:t>
            </a:r>
            <a:r>
              <a:rPr lang="en-IN" sz="2400" dirty="0"/>
              <a:t>U</a:t>
            </a:r>
            <a:r>
              <a:rPr lang="en-IN" sz="200" dirty="0"/>
              <a:t> </a:t>
            </a:r>
            <a:r>
              <a:rPr lang="en-IN" sz="2400" dirty="0"/>
              <a:t>P</a:t>
            </a:r>
            <a:r>
              <a:rPr lang="en-IN" sz="200" dirty="0"/>
              <a:t> </a:t>
            </a:r>
            <a:r>
              <a:rPr lang="en-IN" sz="2400" dirty="0"/>
              <a:t>A</a:t>
            </a:r>
            <a:r>
              <a:rPr lang="en-IN" sz="200" dirty="0"/>
              <a:t> </a:t>
            </a:r>
            <a:r>
              <a:rPr lang="en-IN" sz="2400" dirty="0"/>
              <a:t>C and common names for the following amides:</a:t>
            </a:r>
          </a:p>
        </p:txBody>
      </p:sp>
      <p:sp>
        <p:nvSpPr>
          <p:cNvPr id="5" name="Content Placeholder 4">
            <a:extLst>
              <a:ext uri="{FF2B5EF4-FFF2-40B4-BE49-F238E27FC236}">
                <a16:creationId xmlns:a16="http://schemas.microsoft.com/office/drawing/2014/main" id="{0270C73E-AC2D-4EEA-986F-7B081521CB32}"/>
              </a:ext>
            </a:extLst>
          </p:cNvPr>
          <p:cNvSpPr>
            <a:spLocks noGrp="1"/>
          </p:cNvSpPr>
          <p:nvPr>
            <p:ph sz="quarter" idx="15"/>
          </p:nvPr>
        </p:nvSpPr>
        <p:spPr>
          <a:xfrm>
            <a:off x="457200" y="2975762"/>
            <a:ext cx="412955" cy="416363"/>
          </a:xfrm>
        </p:spPr>
        <p:txBody>
          <a:bodyPr/>
          <a:lstStyle/>
          <a:p>
            <a:pPr marL="432" indent="0">
              <a:buNone/>
            </a:pPr>
            <a:r>
              <a:rPr lang="en-US" sz="2400" dirty="0">
                <a:solidFill>
                  <a:schemeClr val="tx2"/>
                </a:solidFill>
              </a:rPr>
              <a:t>A.</a:t>
            </a:r>
            <a:endParaRPr lang="en-IN" sz="2400" dirty="0">
              <a:solidFill>
                <a:schemeClr val="tx2"/>
              </a:solidFill>
            </a:endParaRPr>
          </a:p>
        </p:txBody>
      </p:sp>
      <p:pic>
        <p:nvPicPr>
          <p:cNvPr id="17" name="Content Placeholder 16" descr="C H 3, single bond, C, single bond, N H 2. The second C is double bonded to O above.">
            <a:extLst>
              <a:ext uri="{FF2B5EF4-FFF2-40B4-BE49-F238E27FC236}">
                <a16:creationId xmlns:a16="http://schemas.microsoft.com/office/drawing/2014/main" id="{D9E97B1B-2BBC-4642-BC87-FBD2B6D90BAD}"/>
              </a:ext>
            </a:extLst>
          </p:cNvPr>
          <p:cNvPicPr>
            <a:picLocks noGrp="1" noChangeAspect="1"/>
          </p:cNvPicPr>
          <p:nvPr>
            <p:ph sz="quarter" idx="16"/>
          </p:nvPr>
        </p:nvPicPr>
        <p:blipFill>
          <a:blip r:embed="rId2"/>
          <a:stretch>
            <a:fillRect/>
          </a:stretch>
        </p:blipFill>
        <p:spPr>
          <a:xfrm>
            <a:off x="959015" y="2563023"/>
            <a:ext cx="1871599" cy="868766"/>
          </a:xfrm>
          <a:prstGeom prst="rect">
            <a:avLst/>
          </a:prstGeom>
        </p:spPr>
      </p:pic>
      <p:sp>
        <p:nvSpPr>
          <p:cNvPr id="6" name="Content Placeholder 5">
            <a:extLst>
              <a:ext uri="{FF2B5EF4-FFF2-40B4-BE49-F238E27FC236}">
                <a16:creationId xmlns:a16="http://schemas.microsoft.com/office/drawing/2014/main" id="{549C409D-DBA5-4837-B54A-DA9184D18B05}"/>
              </a:ext>
            </a:extLst>
          </p:cNvPr>
          <p:cNvSpPr>
            <a:spLocks noGrp="1"/>
          </p:cNvSpPr>
          <p:nvPr>
            <p:ph sz="quarter" idx="17"/>
          </p:nvPr>
        </p:nvSpPr>
        <p:spPr>
          <a:xfrm>
            <a:off x="4187439" y="2574274"/>
            <a:ext cx="3384755" cy="931680"/>
          </a:xfrm>
        </p:spPr>
        <p:txBody>
          <a:bodyPr/>
          <a:lstStyle/>
          <a:p>
            <a:pPr marL="432" indent="0">
              <a:spcBef>
                <a:spcPts val="500"/>
              </a:spcBef>
              <a:buNone/>
            </a:pPr>
            <a:r>
              <a:rPr lang="en-IN" sz="2400" dirty="0" err="1"/>
              <a:t>ethanamide</a:t>
            </a:r>
            <a:r>
              <a:rPr lang="en-IN" sz="2400" dirty="0"/>
              <a:t>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a:t>
            </a:r>
          </a:p>
          <a:p>
            <a:pPr marL="432" indent="0">
              <a:spcBef>
                <a:spcPts val="500"/>
              </a:spcBef>
              <a:buNone/>
            </a:pPr>
            <a:r>
              <a:rPr lang="en-IN" sz="2400" dirty="0"/>
              <a:t>acetamide (common)</a:t>
            </a:r>
          </a:p>
        </p:txBody>
      </p:sp>
      <p:sp>
        <p:nvSpPr>
          <p:cNvPr id="7" name="Content Placeholder 6">
            <a:extLst>
              <a:ext uri="{FF2B5EF4-FFF2-40B4-BE49-F238E27FC236}">
                <a16:creationId xmlns:a16="http://schemas.microsoft.com/office/drawing/2014/main" id="{2FC8B030-0E02-4750-976D-75B491035921}"/>
              </a:ext>
            </a:extLst>
          </p:cNvPr>
          <p:cNvSpPr>
            <a:spLocks noGrp="1"/>
          </p:cNvSpPr>
          <p:nvPr>
            <p:ph sz="quarter" idx="18"/>
          </p:nvPr>
        </p:nvSpPr>
        <p:spPr>
          <a:xfrm>
            <a:off x="459729" y="4223236"/>
            <a:ext cx="410426" cy="407755"/>
          </a:xfrm>
        </p:spPr>
        <p:txBody>
          <a:bodyPr/>
          <a:lstStyle/>
          <a:p>
            <a:pPr marL="432" indent="0">
              <a:buNone/>
            </a:pPr>
            <a:r>
              <a:rPr lang="en-IN" sz="2400" dirty="0">
                <a:solidFill>
                  <a:schemeClr val="tx2"/>
                </a:solidFill>
              </a:rPr>
              <a:t>B.</a:t>
            </a:r>
            <a:endParaRPr lang="en-IN" sz="100" dirty="0">
              <a:solidFill>
                <a:schemeClr val="tx2"/>
              </a:solidFill>
            </a:endParaRPr>
          </a:p>
        </p:txBody>
      </p:sp>
      <p:pic>
        <p:nvPicPr>
          <p:cNvPr id="18" name="Content Placeholder 17" descr="C H 3, single bond, C H 2, single bond, C, single bond, N H, single bond, C H 2, single bond, C H 3. The third C is double bonded to O above.">
            <a:extLst>
              <a:ext uri="{FF2B5EF4-FFF2-40B4-BE49-F238E27FC236}">
                <a16:creationId xmlns:a16="http://schemas.microsoft.com/office/drawing/2014/main" id="{B70FE0D5-6CDB-4627-96AC-06DF6CA8C4DB}"/>
              </a:ext>
            </a:extLst>
          </p:cNvPr>
          <p:cNvPicPr>
            <a:picLocks noGrp="1" noChangeAspect="1"/>
          </p:cNvPicPr>
          <p:nvPr>
            <p:ph sz="quarter" idx="19"/>
          </p:nvPr>
        </p:nvPicPr>
        <p:blipFill>
          <a:blip r:embed="rId3"/>
          <a:stretch>
            <a:fillRect/>
          </a:stretch>
        </p:blipFill>
        <p:spPr>
          <a:xfrm>
            <a:off x="1014539" y="3760941"/>
            <a:ext cx="4003713" cy="877454"/>
          </a:xfrm>
          <a:prstGeom prst="rect">
            <a:avLst/>
          </a:prstGeom>
        </p:spPr>
      </p:pic>
      <p:sp>
        <p:nvSpPr>
          <p:cNvPr id="9" name="Content Placeholder 8">
            <a:extLst>
              <a:ext uri="{FF2B5EF4-FFF2-40B4-BE49-F238E27FC236}">
                <a16:creationId xmlns:a16="http://schemas.microsoft.com/office/drawing/2014/main" id="{0E88173A-392A-479D-A9FA-623243227B78}"/>
              </a:ext>
            </a:extLst>
          </p:cNvPr>
          <p:cNvSpPr>
            <a:spLocks noGrp="1"/>
          </p:cNvSpPr>
          <p:nvPr>
            <p:ph sz="quarter" idx="20"/>
          </p:nvPr>
        </p:nvSpPr>
        <p:spPr>
          <a:xfrm>
            <a:off x="4187439" y="4799048"/>
            <a:ext cx="4372897" cy="1022401"/>
          </a:xfrm>
        </p:spPr>
        <p:txBody>
          <a:bodyPr/>
          <a:lstStyle/>
          <a:p>
            <a:pPr marL="432" indent="0">
              <a:spcBef>
                <a:spcPts val="500"/>
              </a:spcBef>
              <a:buNone/>
            </a:pPr>
            <a:r>
              <a:rPr lang="en-IN" sz="2400" i="1" dirty="0"/>
              <a:t>N</a:t>
            </a:r>
            <a:r>
              <a:rPr lang="en-IN" sz="2400" dirty="0"/>
              <a:t>-</a:t>
            </a:r>
            <a:r>
              <a:rPr lang="en-IN" sz="2400" dirty="0" err="1"/>
              <a:t>ethylpropanamide</a:t>
            </a:r>
            <a:r>
              <a:rPr lang="en-IN" sz="2400" dirty="0"/>
              <a:t> (I</a:t>
            </a:r>
            <a:r>
              <a:rPr lang="en-IN" sz="100" dirty="0"/>
              <a:t> </a:t>
            </a:r>
            <a:r>
              <a:rPr lang="en-IN" sz="2400" dirty="0"/>
              <a:t>U</a:t>
            </a:r>
            <a:r>
              <a:rPr lang="en-IN" sz="100" dirty="0"/>
              <a:t> </a:t>
            </a:r>
            <a:r>
              <a:rPr lang="en-IN" sz="2400" dirty="0"/>
              <a:t>P</a:t>
            </a:r>
            <a:r>
              <a:rPr lang="en-IN" sz="100" dirty="0"/>
              <a:t> </a:t>
            </a:r>
            <a:r>
              <a:rPr lang="en-IN" sz="2400" dirty="0"/>
              <a:t>A</a:t>
            </a:r>
            <a:r>
              <a:rPr lang="en-IN" sz="100" dirty="0"/>
              <a:t> </a:t>
            </a:r>
            <a:r>
              <a:rPr lang="en-IN" sz="2400" dirty="0"/>
              <a:t>C)</a:t>
            </a:r>
          </a:p>
          <a:p>
            <a:pPr marL="432" indent="0">
              <a:spcBef>
                <a:spcPts val="500"/>
              </a:spcBef>
              <a:buNone/>
            </a:pPr>
            <a:r>
              <a:rPr lang="en-IN" sz="2400" i="1" dirty="0"/>
              <a:t>N</a:t>
            </a:r>
            <a:r>
              <a:rPr lang="en-IN" sz="2400" dirty="0"/>
              <a:t>-</a:t>
            </a:r>
            <a:r>
              <a:rPr lang="en-IN" sz="2400" dirty="0" err="1"/>
              <a:t>ethylpropionamide</a:t>
            </a:r>
            <a:r>
              <a:rPr lang="en-IN" sz="2400" dirty="0"/>
              <a:t> (common)</a:t>
            </a:r>
          </a:p>
        </p:txBody>
      </p:sp>
    </p:spTree>
    <p:extLst>
      <p:ext uri="{BB962C8B-B14F-4D97-AF65-F5344CB8AC3E}">
        <p14:creationId xmlns:p14="http://schemas.microsoft.com/office/powerpoint/2010/main" val="13972560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sz="3400" dirty="0"/>
              <a:t>Chemistry Link to Health: Amides in Health and Medicine </a:t>
            </a:r>
            <a:r>
              <a:rPr lang="en-IN" sz="2000" b="0" dirty="0"/>
              <a:t>(1 of 3)</a:t>
            </a:r>
            <a:endParaRPr lang="en-IN" sz="3400" dirty="0"/>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62500"/>
            <a:ext cx="7506929" cy="2080351"/>
          </a:xfrm>
        </p:spPr>
        <p:txBody>
          <a:bodyPr/>
          <a:lstStyle/>
          <a:p>
            <a:pPr marL="432" indent="0">
              <a:buNone/>
            </a:pPr>
            <a:r>
              <a:rPr lang="en-IN" sz="2400" b="1" dirty="0"/>
              <a:t>Urea</a:t>
            </a:r>
            <a:r>
              <a:rPr lang="en-IN" sz="2400" dirty="0"/>
              <a:t> is</a:t>
            </a:r>
          </a:p>
          <a:p>
            <a:r>
              <a:rPr lang="en-IN" sz="2400" dirty="0"/>
              <a:t>the end product of protein metabolism</a:t>
            </a:r>
          </a:p>
          <a:p>
            <a:r>
              <a:rPr lang="en-IN" sz="2400" dirty="0"/>
              <a:t>removed from the blood by the kidneys</a:t>
            </a:r>
          </a:p>
          <a:p>
            <a:r>
              <a:rPr lang="en-IN" sz="2400" dirty="0"/>
              <a:t>excreted in the urine</a:t>
            </a:r>
          </a:p>
        </p:txBody>
      </p:sp>
      <p:pic>
        <p:nvPicPr>
          <p:cNvPr id="17" name="Content Placeholder 16" descr="The condensed structure of a urea molecule shows a carbonyl single bonded to two N H 2 groups.">
            <a:extLst>
              <a:ext uri="{FF2B5EF4-FFF2-40B4-BE49-F238E27FC236}">
                <a16:creationId xmlns:a16="http://schemas.microsoft.com/office/drawing/2014/main" id="{D66C6BB5-CF5F-40B6-9CB5-45917FA7F99D}"/>
              </a:ext>
            </a:extLst>
          </p:cNvPr>
          <p:cNvPicPr>
            <a:picLocks noGrp="1" noChangeAspect="1"/>
          </p:cNvPicPr>
          <p:nvPr>
            <p:ph sz="quarter" idx="15"/>
          </p:nvPr>
        </p:nvPicPr>
        <p:blipFill>
          <a:blip r:embed="rId2"/>
          <a:stretch>
            <a:fillRect/>
          </a:stretch>
        </p:blipFill>
        <p:spPr>
          <a:xfrm>
            <a:off x="3210180" y="3892674"/>
            <a:ext cx="2477845" cy="1474251"/>
          </a:xfrm>
          <a:prstGeom prst="rect">
            <a:avLst/>
          </a:prstGeom>
        </p:spPr>
      </p:pic>
      <p:sp>
        <p:nvSpPr>
          <p:cNvPr id="3" name="Content Placeholder 2">
            <a:extLst>
              <a:ext uri="{FF2B5EF4-FFF2-40B4-BE49-F238E27FC236}">
                <a16:creationId xmlns:a16="http://schemas.microsoft.com/office/drawing/2014/main" id="{DE9CED09-F3AD-42A6-A6B3-7756CD91A7B4}"/>
              </a:ext>
            </a:extLst>
          </p:cNvPr>
          <p:cNvSpPr>
            <a:spLocks noGrp="1"/>
          </p:cNvSpPr>
          <p:nvPr>
            <p:ph sz="quarter" idx="16"/>
          </p:nvPr>
        </p:nvSpPr>
        <p:spPr>
          <a:xfrm>
            <a:off x="457200" y="5527952"/>
            <a:ext cx="7610168" cy="794209"/>
          </a:xfrm>
        </p:spPr>
        <p:txBody>
          <a:bodyPr/>
          <a:lstStyle/>
          <a:p>
            <a:pPr marL="432" indent="0">
              <a:buNone/>
            </a:pPr>
            <a:r>
              <a:rPr lang="en-IN" sz="2400" dirty="0"/>
              <a:t>If the kidneys malfunction, urea is not removed and builds to a toxic level, a condition called </a:t>
            </a:r>
            <a:r>
              <a:rPr lang="en-IN" sz="2400" dirty="0" err="1"/>
              <a:t>uremia</a:t>
            </a:r>
            <a:r>
              <a:rPr lang="en-IN" sz="2400" dirty="0"/>
              <a:t>.</a:t>
            </a:r>
          </a:p>
        </p:txBody>
      </p:sp>
    </p:spTree>
    <p:extLst>
      <p:ext uri="{BB962C8B-B14F-4D97-AF65-F5344CB8AC3E}">
        <p14:creationId xmlns:p14="http://schemas.microsoft.com/office/powerpoint/2010/main" val="24203499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sz="3400" dirty="0"/>
              <a:t>Chemistry Link to Health: Amides in Health and Medicine </a:t>
            </a:r>
            <a:r>
              <a:rPr lang="en-IN" sz="2000" b="0" dirty="0"/>
              <a:t>(2 of 3)</a:t>
            </a:r>
            <a:endParaRPr lang="en-IN" sz="3400" dirty="0"/>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0" y="1577248"/>
            <a:ext cx="8347587" cy="1977113"/>
          </a:xfrm>
        </p:spPr>
        <p:txBody>
          <a:bodyPr/>
          <a:lstStyle/>
          <a:p>
            <a:pPr marL="432" indent="0">
              <a:buNone/>
            </a:pPr>
            <a:r>
              <a:rPr lang="en-IN" sz="2200" dirty="0"/>
              <a:t>Many </a:t>
            </a:r>
            <a:r>
              <a:rPr lang="en-IN" sz="2200" b="1" dirty="0"/>
              <a:t>barbiturates</a:t>
            </a:r>
          </a:p>
          <a:p>
            <a:r>
              <a:rPr lang="en-IN" sz="2200" dirty="0"/>
              <a:t>are cyclic amides of barbituric acid</a:t>
            </a:r>
          </a:p>
          <a:p>
            <a:r>
              <a:rPr lang="en-IN" sz="2200" dirty="0"/>
              <a:t>act as sedatives in small doses or sleep inducers in large doses</a:t>
            </a:r>
          </a:p>
          <a:p>
            <a:r>
              <a:rPr lang="en-IN" sz="2200" dirty="0"/>
              <a:t>are habit forming</a:t>
            </a:r>
          </a:p>
        </p:txBody>
      </p:sp>
      <p:pic>
        <p:nvPicPr>
          <p:cNvPr id="7" name="Content Placeholder 6" descr="Both structures contain the following ring structure. For long description in Notes pane, press F6.">
            <a:extLst>
              <a:ext uri="{FF2B5EF4-FFF2-40B4-BE49-F238E27FC236}">
                <a16:creationId xmlns:a16="http://schemas.microsoft.com/office/drawing/2014/main" id="{D6F184C9-4004-48D1-85F4-6DA1BF86E6ED}"/>
              </a:ext>
            </a:extLst>
          </p:cNvPr>
          <p:cNvPicPr>
            <a:picLocks noGrp="1" noChangeAspect="1"/>
          </p:cNvPicPr>
          <p:nvPr>
            <p:ph sz="quarter" idx="15"/>
          </p:nvPr>
        </p:nvPicPr>
        <p:blipFill>
          <a:blip r:embed="rId3"/>
          <a:stretch>
            <a:fillRect/>
          </a:stretch>
        </p:blipFill>
        <p:spPr>
          <a:xfrm>
            <a:off x="2195439" y="3733957"/>
            <a:ext cx="4871108" cy="1599651"/>
          </a:xfrm>
          <a:prstGeom prst="rect">
            <a:avLst/>
          </a:prstGeom>
        </p:spPr>
      </p:pic>
      <p:sp>
        <p:nvSpPr>
          <p:cNvPr id="3" name="Content Placeholder 2">
            <a:extLst>
              <a:ext uri="{FF2B5EF4-FFF2-40B4-BE49-F238E27FC236}">
                <a16:creationId xmlns:a16="http://schemas.microsoft.com/office/drawing/2014/main" id="{DE9CED09-F3AD-42A6-A6B3-7756CD91A7B4}"/>
              </a:ext>
            </a:extLst>
          </p:cNvPr>
          <p:cNvSpPr>
            <a:spLocks noGrp="1"/>
          </p:cNvSpPr>
          <p:nvPr>
            <p:ph sz="quarter" idx="16"/>
          </p:nvPr>
        </p:nvSpPr>
        <p:spPr>
          <a:xfrm>
            <a:off x="457200" y="5527952"/>
            <a:ext cx="7610168" cy="754861"/>
          </a:xfrm>
        </p:spPr>
        <p:txBody>
          <a:bodyPr/>
          <a:lstStyle/>
          <a:p>
            <a:pPr marL="432" indent="0">
              <a:buNone/>
            </a:pPr>
            <a:r>
              <a:rPr lang="en-IN" sz="2200" dirty="0"/>
              <a:t>Barbiturate drugs include phenobarbital (Luminal) and pentobarbital (Nembutal).</a:t>
            </a:r>
          </a:p>
        </p:txBody>
      </p:sp>
    </p:spTree>
    <p:extLst>
      <p:ext uri="{BB962C8B-B14F-4D97-AF65-F5344CB8AC3E}">
        <p14:creationId xmlns:p14="http://schemas.microsoft.com/office/powerpoint/2010/main" val="28503238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sz="3400" dirty="0"/>
              <a:t>Chemistry Link to Health: Amides in Health and Medicine </a:t>
            </a:r>
            <a:r>
              <a:rPr lang="en-IN" sz="2000" b="0" dirty="0"/>
              <a:t>(3 of 3)</a:t>
            </a:r>
            <a:endParaRPr lang="en-IN" sz="3400" dirty="0"/>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1" y="1562501"/>
            <a:ext cx="8480322" cy="1947616"/>
          </a:xfrm>
        </p:spPr>
        <p:txBody>
          <a:bodyPr/>
          <a:lstStyle/>
          <a:p>
            <a:pPr marL="432" indent="0">
              <a:buNone/>
            </a:pPr>
            <a:r>
              <a:rPr lang="en-IN" sz="2400" dirty="0"/>
              <a:t>Aspirin substitutes</a:t>
            </a:r>
            <a:endParaRPr lang="en-IN" sz="2400" b="1" dirty="0"/>
          </a:p>
          <a:p>
            <a:r>
              <a:rPr lang="en-IN" sz="2400" dirty="0"/>
              <a:t>contain phenacetin or acetaminophen</a:t>
            </a:r>
          </a:p>
          <a:p>
            <a:r>
              <a:rPr lang="en-IN" sz="2400" dirty="0"/>
              <a:t>act to reduce fever and pain but have little anti-inflammatory effect</a:t>
            </a:r>
          </a:p>
        </p:txBody>
      </p:sp>
      <p:pic>
        <p:nvPicPr>
          <p:cNvPr id="8" name="Content Placeholder 7" descr="To the benzene ring a carbon 1 bonds to an N atom, which is single bonded to an H atom and a carbonyl, which further bonds to a methyl group. Carbon 4 of the benzene is single bonded to an O atom, which further bonds to a 2 carbon chain.">
            <a:extLst>
              <a:ext uri="{FF2B5EF4-FFF2-40B4-BE49-F238E27FC236}">
                <a16:creationId xmlns:a16="http://schemas.microsoft.com/office/drawing/2014/main" id="{E46E696B-B926-4E2A-A2AE-4000A8EFFD54}"/>
              </a:ext>
            </a:extLst>
          </p:cNvPr>
          <p:cNvPicPr>
            <a:picLocks noGrp="1" noChangeAspect="1"/>
          </p:cNvPicPr>
          <p:nvPr>
            <p:ph sz="quarter" idx="15"/>
          </p:nvPr>
        </p:nvPicPr>
        <p:blipFill>
          <a:blip r:embed="rId2"/>
          <a:stretch>
            <a:fillRect/>
          </a:stretch>
        </p:blipFill>
        <p:spPr>
          <a:xfrm>
            <a:off x="3460862" y="3745790"/>
            <a:ext cx="2207528" cy="1213860"/>
          </a:xfrm>
          <a:prstGeom prst="rect">
            <a:avLst/>
          </a:prstGeom>
        </p:spPr>
      </p:pic>
      <p:pic>
        <p:nvPicPr>
          <p:cNvPr id="9" name="Content Placeholder 8" descr="To the benzene ring a carbon 1 bonds to an N atom, which is single bonded to an H atom and a carbonyl, which further bonds to a methyl group. Carbon 4 of the benzene is single bonded to an O H.">
            <a:extLst>
              <a:ext uri="{FF2B5EF4-FFF2-40B4-BE49-F238E27FC236}">
                <a16:creationId xmlns:a16="http://schemas.microsoft.com/office/drawing/2014/main" id="{F6989EFC-DDA8-4978-9884-B37C7E8D6049}"/>
              </a:ext>
            </a:extLst>
          </p:cNvPr>
          <p:cNvPicPr>
            <a:picLocks noGrp="1" noChangeAspect="1"/>
          </p:cNvPicPr>
          <p:nvPr>
            <p:ph sz="quarter" idx="16"/>
          </p:nvPr>
        </p:nvPicPr>
        <p:blipFill>
          <a:blip r:embed="rId3"/>
          <a:stretch>
            <a:fillRect/>
          </a:stretch>
        </p:blipFill>
        <p:spPr>
          <a:xfrm>
            <a:off x="3629628" y="5120030"/>
            <a:ext cx="1869996" cy="1216983"/>
          </a:xfrm>
          <a:prstGeom prst="rect">
            <a:avLst/>
          </a:prstGeom>
        </p:spPr>
      </p:pic>
    </p:spTree>
    <p:extLst>
      <p:ext uri="{BB962C8B-B14F-4D97-AF65-F5344CB8AC3E}">
        <p14:creationId xmlns:p14="http://schemas.microsoft.com/office/powerpoint/2010/main" val="257399533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Hydrolysis of Amides</a:t>
            </a:r>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1" y="1562500"/>
            <a:ext cx="8480322" cy="2257331"/>
          </a:xfrm>
        </p:spPr>
        <p:txBody>
          <a:bodyPr/>
          <a:lstStyle/>
          <a:p>
            <a:pPr marL="432" indent="0">
              <a:buNone/>
            </a:pPr>
            <a:r>
              <a:rPr lang="en-IN" sz="2400" dirty="0"/>
              <a:t>Amides undergo</a:t>
            </a:r>
          </a:p>
          <a:p>
            <a:r>
              <a:rPr lang="en-IN" sz="2400" b="1" dirty="0"/>
              <a:t>acid hydrolysis</a:t>
            </a:r>
            <a:r>
              <a:rPr lang="en-IN" sz="2400" dirty="0"/>
              <a:t> to produce a carboxylic acid and an ammonium salt</a:t>
            </a:r>
          </a:p>
          <a:p>
            <a:r>
              <a:rPr lang="en-IN" sz="2400" b="1" dirty="0"/>
              <a:t>base hydrolysis</a:t>
            </a:r>
            <a:r>
              <a:rPr lang="en-IN" sz="2400" dirty="0"/>
              <a:t> with heat to produce the salt of a carboxylic acid and an amine or ammonia</a:t>
            </a:r>
          </a:p>
        </p:txBody>
      </p:sp>
      <p:pic>
        <p:nvPicPr>
          <p:cNvPr id="6" name="Content Placeholder 5" descr="These compounds react with heat to produce a carboxylic acid and an ammonium salt. For long description in Notes pane, press F6.">
            <a:extLst>
              <a:ext uri="{FF2B5EF4-FFF2-40B4-BE49-F238E27FC236}">
                <a16:creationId xmlns:a16="http://schemas.microsoft.com/office/drawing/2014/main" id="{85A487D0-43CE-45C2-87BC-CCAA10C87712}"/>
              </a:ext>
            </a:extLst>
          </p:cNvPr>
          <p:cNvPicPr>
            <a:picLocks noGrp="1" noChangeAspect="1"/>
          </p:cNvPicPr>
          <p:nvPr>
            <p:ph sz="quarter" idx="15"/>
          </p:nvPr>
        </p:nvPicPr>
        <p:blipFill>
          <a:blip r:embed="rId3"/>
          <a:stretch>
            <a:fillRect/>
          </a:stretch>
        </p:blipFill>
        <p:spPr>
          <a:xfrm>
            <a:off x="2832704" y="3973144"/>
            <a:ext cx="3729317" cy="1288537"/>
          </a:xfrm>
          <a:prstGeom prst="rect">
            <a:avLst/>
          </a:prstGeom>
        </p:spPr>
      </p:pic>
      <p:pic>
        <p:nvPicPr>
          <p:cNvPr id="11" name="Content Placeholder 10" descr="These compounds react with heat to produce a carboxylate salt and an amine. For long description in Notes pane, press F6.">
            <a:extLst>
              <a:ext uri="{FF2B5EF4-FFF2-40B4-BE49-F238E27FC236}">
                <a16:creationId xmlns:a16="http://schemas.microsoft.com/office/drawing/2014/main" id="{67511E01-28D1-4070-B419-FBB2EA5C0872}"/>
              </a:ext>
            </a:extLst>
          </p:cNvPr>
          <p:cNvPicPr>
            <a:picLocks noGrp="1" noChangeAspect="1"/>
          </p:cNvPicPr>
          <p:nvPr>
            <p:ph sz="quarter" idx="16"/>
          </p:nvPr>
        </p:nvPicPr>
        <p:blipFill>
          <a:blip r:embed="rId4"/>
          <a:stretch>
            <a:fillRect/>
          </a:stretch>
        </p:blipFill>
        <p:spPr>
          <a:xfrm>
            <a:off x="2845919" y="5422988"/>
            <a:ext cx="3702885" cy="931435"/>
          </a:xfrm>
          <a:prstGeom prst="rect">
            <a:avLst/>
          </a:prstGeom>
        </p:spPr>
      </p:pic>
    </p:spTree>
    <p:extLst>
      <p:ext uri="{BB962C8B-B14F-4D97-AF65-F5344CB8AC3E}">
        <p14:creationId xmlns:p14="http://schemas.microsoft.com/office/powerpoint/2010/main" val="7436476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70E2-0553-4D16-A350-5390A6CFE04F}"/>
              </a:ext>
            </a:extLst>
          </p:cNvPr>
          <p:cNvSpPr>
            <a:spLocks noGrp="1"/>
          </p:cNvSpPr>
          <p:nvPr>
            <p:ph type="title"/>
          </p:nvPr>
        </p:nvSpPr>
        <p:spPr/>
        <p:txBody>
          <a:bodyPr/>
          <a:lstStyle/>
          <a:p>
            <a:r>
              <a:rPr lang="en-IN" dirty="0"/>
              <a:t>Base Hydrolysis of Amides </a:t>
            </a:r>
            <a:r>
              <a:rPr lang="en-IN" sz="2000" b="0" dirty="0"/>
              <a:t>(1 of 2)</a:t>
            </a:r>
            <a:endParaRPr lang="en-IN" dirty="0"/>
          </a:p>
        </p:txBody>
      </p:sp>
      <p:sp>
        <p:nvSpPr>
          <p:cNvPr id="4" name="Content Placeholder 3">
            <a:extLst>
              <a:ext uri="{FF2B5EF4-FFF2-40B4-BE49-F238E27FC236}">
                <a16:creationId xmlns:a16="http://schemas.microsoft.com/office/drawing/2014/main" id="{EFA8554C-B4AD-4C01-9064-F83D48E014B8}"/>
              </a:ext>
            </a:extLst>
          </p:cNvPr>
          <p:cNvSpPr>
            <a:spLocks noGrp="1"/>
          </p:cNvSpPr>
          <p:nvPr>
            <p:ph sz="quarter" idx="14"/>
          </p:nvPr>
        </p:nvSpPr>
        <p:spPr>
          <a:xfrm>
            <a:off x="457201" y="1562501"/>
            <a:ext cx="8480322" cy="811990"/>
          </a:xfrm>
        </p:spPr>
        <p:txBody>
          <a:bodyPr/>
          <a:lstStyle/>
          <a:p>
            <a:pPr marL="432" indent="0">
              <a:buNone/>
            </a:pPr>
            <a:r>
              <a:rPr lang="en-IN" sz="2400" dirty="0"/>
              <a:t>Draw the condensed structural formulas for the products from the hydrolysis of </a:t>
            </a:r>
            <a:r>
              <a:rPr lang="en-IN" sz="2400" i="1" dirty="0"/>
              <a:t>N</a:t>
            </a:r>
            <a:r>
              <a:rPr lang="en-IN" sz="2400" dirty="0"/>
              <a:t>-</a:t>
            </a:r>
            <a:r>
              <a:rPr lang="en-IN" sz="2400" dirty="0" err="1"/>
              <a:t>methylpentanamide</a:t>
            </a:r>
            <a:r>
              <a:rPr lang="en-IN" sz="2400" dirty="0"/>
              <a:t> with N</a:t>
            </a:r>
            <a:r>
              <a:rPr lang="en-IN" sz="100" dirty="0"/>
              <a:t> </a:t>
            </a:r>
            <a:r>
              <a:rPr lang="en-IN" sz="2400" dirty="0"/>
              <a:t>a</a:t>
            </a:r>
            <a:r>
              <a:rPr lang="en-IN" sz="100" dirty="0"/>
              <a:t> </a:t>
            </a:r>
            <a:r>
              <a:rPr lang="en-IN" sz="2400" dirty="0"/>
              <a:t>O</a:t>
            </a:r>
            <a:r>
              <a:rPr lang="en-IN" sz="100" dirty="0"/>
              <a:t> </a:t>
            </a:r>
            <a:r>
              <a:rPr lang="en-IN" sz="2400" dirty="0"/>
              <a:t>H.</a:t>
            </a:r>
          </a:p>
        </p:txBody>
      </p:sp>
      <p:sp>
        <p:nvSpPr>
          <p:cNvPr id="5" name="Content Placeholder 4">
            <a:extLst>
              <a:ext uri="{FF2B5EF4-FFF2-40B4-BE49-F238E27FC236}">
                <a16:creationId xmlns:a16="http://schemas.microsoft.com/office/drawing/2014/main" id="{0AAD2848-A6DC-4F1A-8D86-BB9D3D0AA3CB}"/>
              </a:ext>
            </a:extLst>
          </p:cNvPr>
          <p:cNvSpPr>
            <a:spLocks noGrp="1"/>
          </p:cNvSpPr>
          <p:nvPr>
            <p:ph sz="quarter" idx="15"/>
          </p:nvPr>
        </p:nvSpPr>
        <p:spPr>
          <a:xfrm>
            <a:off x="457200" y="2533316"/>
            <a:ext cx="1504335" cy="445860"/>
          </a:xfrm>
        </p:spPr>
        <p:txBody>
          <a:bodyPr/>
          <a:lstStyle/>
          <a:p>
            <a:pPr marL="432" indent="0">
              <a:buNone/>
            </a:pPr>
            <a:r>
              <a:rPr lang="en-IN" sz="2400" b="1" dirty="0"/>
              <a:t>Solution:</a:t>
            </a:r>
          </a:p>
        </p:txBody>
      </p:sp>
      <p:graphicFrame>
        <p:nvGraphicFramePr>
          <p:cNvPr id="6" name="Content Placeholder 5"/>
          <p:cNvGraphicFramePr>
            <a:graphicFrameLocks noGrp="1"/>
          </p:cNvGraphicFramePr>
          <p:nvPr>
            <p:ph sz="quarter" idx="16"/>
            <p:extLst/>
          </p:nvPr>
        </p:nvGraphicFramePr>
        <p:xfrm>
          <a:off x="720967" y="3160100"/>
          <a:ext cx="7622932" cy="1554480"/>
        </p:xfrm>
        <a:graphic>
          <a:graphicData uri="http://schemas.openxmlformats.org/drawingml/2006/table">
            <a:tbl>
              <a:tblPr firstRow="1" bandRow="1">
                <a:tableStyleId>{2D5ABB26-0587-4C30-8999-92F81FD0307C}</a:tableStyleId>
              </a:tblPr>
              <a:tblGrid>
                <a:gridCol w="1905733">
                  <a:extLst>
                    <a:ext uri="{9D8B030D-6E8A-4147-A177-3AD203B41FA5}">
                      <a16:colId xmlns:a16="http://schemas.microsoft.com/office/drawing/2014/main" val="239751513"/>
                    </a:ext>
                  </a:extLst>
                </a:gridCol>
                <a:gridCol w="1905733">
                  <a:extLst>
                    <a:ext uri="{9D8B030D-6E8A-4147-A177-3AD203B41FA5}">
                      <a16:colId xmlns:a16="http://schemas.microsoft.com/office/drawing/2014/main" val="3048954315"/>
                    </a:ext>
                  </a:extLst>
                </a:gridCol>
                <a:gridCol w="1905733">
                  <a:extLst>
                    <a:ext uri="{9D8B030D-6E8A-4147-A177-3AD203B41FA5}">
                      <a16:colId xmlns:a16="http://schemas.microsoft.com/office/drawing/2014/main" val="223341844"/>
                    </a:ext>
                  </a:extLst>
                </a:gridCol>
                <a:gridCol w="1905733">
                  <a:extLst>
                    <a:ext uri="{9D8B030D-6E8A-4147-A177-3AD203B41FA5}">
                      <a16:colId xmlns:a16="http://schemas.microsoft.com/office/drawing/2014/main" val="170368137"/>
                    </a:ext>
                  </a:extLst>
                </a:gridCol>
              </a:tblGrid>
              <a:tr h="370840">
                <a:tc>
                  <a:txBody>
                    <a:bodyPr/>
                    <a:lstStyle/>
                    <a:p>
                      <a:r>
                        <a:rPr lang="en-IN" sz="1800" b="1" baseline="0" dirty="0"/>
                        <a:t>Analyze the Problem</a:t>
                      </a:r>
                      <a:endParaRPr lang="en-IN" sz="1800" b="1" baseline="0" dirty="0">
                        <a:latin typeface="+mn-lt"/>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Given</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Need</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1" u="none" strike="noStrike" cap="none" baseline="0" dirty="0">
                          <a:sym typeface="Arial"/>
                        </a:rPr>
                        <a:t>Connect</a:t>
                      </a:r>
                      <a:endParaRPr lang="en-IN" sz="1800" b="1" i="0" u="none" strike="noStrike" cap="none" baseline="0" dirty="0">
                        <a:solidFill>
                          <a:schemeClr val="tx1"/>
                        </a:solidFill>
                        <a:latin typeface="+mn-lt"/>
                        <a:ea typeface="+mn-ea"/>
                        <a:cs typeface="+mn-cs"/>
                        <a:sym typeface="Arial"/>
                      </a:endParaRPr>
                    </a:p>
                  </a:txBody>
                  <a:tcPr marL="121706" marR="1217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369482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00" baseline="0" dirty="0">
                          <a:solidFill>
                            <a:schemeClr val="tx1"/>
                          </a:solidFill>
                        </a:rPr>
                        <a:t>Blank</a:t>
                      </a:r>
                      <a:endParaRPr lang="en-IN" sz="100" b="1" baseline="0" dirty="0">
                        <a:solidFill>
                          <a:schemeClr val="tx1"/>
                        </a:solidFill>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i="1" u="none" strike="noStrike" cap="none" baseline="0" dirty="0">
                          <a:sym typeface="Arial"/>
                        </a:rPr>
                        <a:t>N</a:t>
                      </a:r>
                      <a:r>
                        <a:rPr lang="en-IN" sz="1800" u="none" strike="noStrike" cap="none" baseline="0" dirty="0">
                          <a:sym typeface="Arial"/>
                        </a:rPr>
                        <a:t>-</a:t>
                      </a:r>
                      <a:r>
                        <a:rPr lang="en-IN" sz="1800" u="none" strike="noStrike" cap="none" baseline="0" dirty="0" err="1">
                          <a:sym typeface="Arial"/>
                        </a:rPr>
                        <a:t>methylpentanamide</a:t>
                      </a:r>
                      <a:r>
                        <a:rPr lang="en-IN" sz="1800" u="none" strike="noStrike" cap="none" baseline="0" dirty="0">
                          <a:sym typeface="Arial"/>
                        </a:rPr>
                        <a:t>, N</a:t>
                      </a:r>
                      <a:r>
                        <a:rPr lang="en-IN" sz="100" u="none" strike="noStrike" cap="none" baseline="0" dirty="0">
                          <a:sym typeface="Arial"/>
                        </a:rPr>
                        <a:t> </a:t>
                      </a:r>
                      <a:r>
                        <a:rPr lang="en-IN" sz="1800" u="none" strike="noStrike" cap="none" baseline="0" dirty="0">
                          <a:sym typeface="Arial"/>
                        </a:rPr>
                        <a:t>a</a:t>
                      </a:r>
                      <a:r>
                        <a:rPr lang="en-IN" sz="100" u="none" strike="noStrike" cap="none" baseline="0" dirty="0">
                          <a:sym typeface="Arial"/>
                        </a:rPr>
                        <a:t> </a:t>
                      </a:r>
                      <a:r>
                        <a:rPr lang="en-IN" sz="1800" u="none" strike="noStrike" cap="none" baseline="0" dirty="0">
                          <a:sym typeface="Arial"/>
                        </a:rPr>
                        <a:t>O</a:t>
                      </a:r>
                      <a:r>
                        <a:rPr lang="en-IN" sz="100" u="none" strike="noStrike" cap="none" baseline="0" dirty="0">
                          <a:sym typeface="Arial"/>
                        </a:rPr>
                        <a:t> </a:t>
                      </a:r>
                      <a:r>
                        <a:rPr lang="en-IN" sz="1800" u="none" strike="noStrike" cap="none" baseline="0" dirty="0">
                          <a:sym typeface="Arial"/>
                        </a:rPr>
                        <a:t>H</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u="none" strike="noStrike" cap="none" baseline="0" dirty="0">
                          <a:sym typeface="Arial"/>
                        </a:rPr>
                        <a:t>products: carboxylate salt, amine</a:t>
                      </a:r>
                      <a:endParaRPr lang="en-IN" sz="1800" b="0" i="0" u="none" strike="noStrike" cap="none" baseline="0" dirty="0">
                        <a:solidFill>
                          <a:schemeClr val="tx1"/>
                        </a:solidFill>
                        <a:latin typeface="+mn-lt"/>
                        <a:ea typeface="+mn-ea"/>
                        <a:cs typeface="+mn-cs"/>
                        <a:sym typeface="Arial"/>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dirty="0"/>
                        <a:t>base hydrolysis of an amide</a:t>
                      </a:r>
                      <a:endParaRPr lang="en-US" sz="1800" i="1" dirty="0">
                        <a:latin typeface="+mn-lt"/>
                      </a:endParaRPr>
                    </a:p>
                  </a:txBody>
                  <a:tcPr marL="121706" marR="1217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2649061"/>
                  </a:ext>
                </a:extLst>
              </a:tr>
            </a:tbl>
          </a:graphicData>
        </a:graphic>
      </p:graphicFrame>
    </p:spTree>
    <p:extLst>
      <p:ext uri="{BB962C8B-B14F-4D97-AF65-F5344CB8AC3E}">
        <p14:creationId xmlns:p14="http://schemas.microsoft.com/office/powerpoint/2010/main" val="4118541620"/>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c1bd8dc-4e40-424f-a15f-9ffcd522197f">
      <UserInfo>
        <DisplayName/>
        <AccountId xsi:nil="true"/>
        <AccountType/>
      </UserInfo>
    </SharedWithUsers>
    <MediaLengthInSeconds xmlns="6125ffc9-2c56-435e-8267-1393444907b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D90B95B22DD945BDFF45EB84A5E21C" ma:contentTypeVersion="12" ma:contentTypeDescription="Create a new document." ma:contentTypeScope="" ma:versionID="9ee3781bcb6633d132c89161492bb118">
  <xsd:schema xmlns:xsd="http://www.w3.org/2001/XMLSchema" xmlns:xs="http://www.w3.org/2001/XMLSchema" xmlns:p="http://schemas.microsoft.com/office/2006/metadata/properties" xmlns:ns2="7c1bd8dc-4e40-424f-a15f-9ffcd522197f" xmlns:ns3="6125ffc9-2c56-435e-8267-1393444907b2" targetNamespace="http://schemas.microsoft.com/office/2006/metadata/properties" ma:root="true" ma:fieldsID="d3e430f46b92204fb5a3381a429c4dbe" ns2:_="" ns3:_="">
    <xsd:import namespace="7c1bd8dc-4e40-424f-a15f-9ffcd522197f"/>
    <xsd:import namespace="6125ffc9-2c56-435e-8267-1393444907b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1bd8dc-4e40-424f-a15f-9ffcd52219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125ffc9-2c56-435e-8267-1393444907b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6334FF-7617-418F-8172-9467521D347D}">
  <ds:schemaRefs>
    <ds:schemaRef ds:uri="http://schemas.microsoft.com/office/2006/metadata/properties"/>
    <ds:schemaRef ds:uri="http://purl.org/dc/elements/1.1/"/>
    <ds:schemaRef ds:uri="7c1bd8dc-4e40-424f-a15f-9ffcd522197f"/>
    <ds:schemaRef ds:uri="http://purl.org/dc/terms/"/>
    <ds:schemaRef ds:uri="6125ffc9-2c56-435e-8267-1393444907b2"/>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9FB84E93-4D1D-4D8D-90EA-84A9D85741C8}">
  <ds:schemaRefs>
    <ds:schemaRef ds:uri="http://schemas.microsoft.com/sharepoint/v3/contenttype/forms"/>
  </ds:schemaRefs>
</ds:datastoreItem>
</file>

<file path=customXml/itemProps3.xml><?xml version="1.0" encoding="utf-8"?>
<ds:datastoreItem xmlns:ds="http://schemas.openxmlformats.org/officeDocument/2006/customXml" ds:itemID="{61CD7C1D-E1F2-4F54-8227-A90E04663B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1bd8dc-4e40-424f-a15f-9ffcd522197f"/>
    <ds:schemaRef ds:uri="6125ffc9-2c56-435e-8267-1393444907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36916</TotalTime>
  <Words>10023</Words>
  <Application>Microsoft Office PowerPoint</Application>
  <PresentationFormat>On-screen Show (4:3)</PresentationFormat>
  <Paragraphs>704</Paragraphs>
  <Slides>103</Slides>
  <Notes>46</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103</vt:i4>
      </vt:variant>
    </vt:vector>
  </HeadingPairs>
  <TitlesOfParts>
    <vt:vector size="111" baseType="lpstr">
      <vt:lpstr>ＭＳ Ｐゴシック</vt:lpstr>
      <vt:lpstr>Arial</vt:lpstr>
      <vt:lpstr>Noto Sans Symbols</vt:lpstr>
      <vt:lpstr>Times New Roman</vt:lpstr>
      <vt:lpstr>Verdana</vt:lpstr>
      <vt:lpstr>508 Lecture</vt:lpstr>
      <vt:lpstr>2_508 Lecture</vt:lpstr>
      <vt:lpstr>Equation</vt:lpstr>
      <vt:lpstr>Chemistry: An Introduction to General, Organic, and Biological Chemistry</vt:lpstr>
      <vt:lpstr>Carboxylic Acids, Esters, Amines, and Amides</vt:lpstr>
      <vt:lpstr>14.1 Carboxylic Acids</vt:lpstr>
      <vt:lpstr>I U P A C Names for Carboxylic Acids (1 of 2)</vt:lpstr>
      <vt:lpstr>I U P A C Names for Carboxylic Acids (2 of 2)</vt:lpstr>
      <vt:lpstr>Common Names of Carboxylic Acids</vt:lpstr>
      <vt:lpstr>Common Carboxylic Acids</vt:lpstr>
      <vt:lpstr>Naming Carboxylic Acids (1 of 3)</vt:lpstr>
      <vt:lpstr>Naming Carboxylic Acids (2 of 3)</vt:lpstr>
      <vt:lpstr>Naming Carboxylic Acids (3 of 3)</vt:lpstr>
      <vt:lpstr>Learning Check 1</vt:lpstr>
      <vt:lpstr>Solution 1</vt:lpstr>
      <vt:lpstr>Learning Check 2</vt:lpstr>
      <vt:lpstr>Solution 2</vt:lpstr>
      <vt:lpstr>14.2 Properties of Carboxylic Acids</vt:lpstr>
      <vt:lpstr>Polarity of Carboxylic Acids</vt:lpstr>
      <vt:lpstr>Solubility in Water (1 of 2)</vt:lpstr>
      <vt:lpstr>Solubility in Water (2 of 2)</vt:lpstr>
      <vt:lpstr>Acidity of Carboxylic Acids</vt:lpstr>
      <vt:lpstr>Learning Check 1</vt:lpstr>
      <vt:lpstr>Solution 1</vt:lpstr>
      <vt:lpstr>Neutralization of Carboxylic Acids</vt:lpstr>
      <vt:lpstr>Carboxylic Acid Salts (1 of 3)</vt:lpstr>
      <vt:lpstr>Carboxylic Acid Salts (2 of 3)</vt:lpstr>
      <vt:lpstr>Carboxylic Acid Salts (3 of 3)</vt:lpstr>
      <vt:lpstr>Learning Check 2</vt:lpstr>
      <vt:lpstr>Solution 2</vt:lpstr>
      <vt:lpstr>Chemistry Link to Health: Carboxylic Acids in Metabolism (1 of 3)</vt:lpstr>
      <vt:lpstr>Chemistry Link to Health: Carboxylic Acids in Metabolism (2 of 3)</vt:lpstr>
      <vt:lpstr>Chemistry Link to Health: Carboxylic Acids in Metabolism (3 of 3)</vt:lpstr>
      <vt:lpstr>14.3 Esters</vt:lpstr>
      <vt:lpstr>Esters</vt:lpstr>
      <vt:lpstr>Esterification (1 of 2)</vt:lpstr>
      <vt:lpstr>Esterification (2 of 2)</vt:lpstr>
      <vt:lpstr>Learning Check 1</vt:lpstr>
      <vt:lpstr>Solution 1</vt:lpstr>
      <vt:lpstr>Naming Esters (1 of 4)</vt:lpstr>
      <vt:lpstr>Naming Esters (2 of 4)</vt:lpstr>
      <vt:lpstr>Chemistry Link to Health: Salicylic Acid from a Willow Tree (1 of 2)</vt:lpstr>
      <vt:lpstr>Chemistry Link to Health: Salicylic Acid from a Willow Tree (2 of 2)</vt:lpstr>
      <vt:lpstr>Naming Esters (3 of 4)</vt:lpstr>
      <vt:lpstr>Naming Esters (4 of 4)</vt:lpstr>
      <vt:lpstr>Guide to Naming Esters</vt:lpstr>
      <vt:lpstr>Learning Check 2</vt:lpstr>
      <vt:lpstr>Solution 2 (1 of 2)</vt:lpstr>
      <vt:lpstr>Solution 2 (2 of 2)</vt:lpstr>
      <vt:lpstr>Esters in Fruits</vt:lpstr>
      <vt:lpstr>Esters in Fruits and Flavoring</vt:lpstr>
      <vt:lpstr>Learning Check 3</vt:lpstr>
      <vt:lpstr>Solution 3</vt:lpstr>
      <vt:lpstr>14.4 Hydrolysis of Esters</vt:lpstr>
      <vt:lpstr>Acid Hydrolysis of Esters</vt:lpstr>
      <vt:lpstr>Base Hydrolysis (Saponification)</vt:lpstr>
      <vt:lpstr>Learning Check 1</vt:lpstr>
      <vt:lpstr>Solution 1</vt:lpstr>
      <vt:lpstr>14.5 Amines</vt:lpstr>
      <vt:lpstr>Amines</vt:lpstr>
      <vt:lpstr>Classification of Amines (1 of 2)</vt:lpstr>
      <vt:lpstr>Classification of Amines (2 of 2)</vt:lpstr>
      <vt:lpstr>Naming Amines</vt:lpstr>
      <vt:lpstr>Learning Check 1</vt:lpstr>
      <vt:lpstr>Solution 1</vt:lpstr>
      <vt:lpstr>Aromatic Amines</vt:lpstr>
      <vt:lpstr>Learning Check 2</vt:lpstr>
      <vt:lpstr>Solution 2</vt:lpstr>
      <vt:lpstr>Line-Angle Formulas of Amines</vt:lpstr>
      <vt:lpstr>Solubility of Amines: Hydrogen Bonds (1 of 2)</vt:lpstr>
      <vt:lpstr>Solubility of Amines: Hydrogen Bonds (2 of 2)</vt:lpstr>
      <vt:lpstr>Solubility of Amines in Water</vt:lpstr>
      <vt:lpstr>Learning Check 3</vt:lpstr>
      <vt:lpstr>Solution 3</vt:lpstr>
      <vt:lpstr>Amines Act as Bases in Water</vt:lpstr>
      <vt:lpstr>Neutralization Forms Amine Salts (1 of 2)</vt:lpstr>
      <vt:lpstr>Neutralization Forms Amine Salts (2 of 2)</vt:lpstr>
      <vt:lpstr>Properties of Ammonium Salts</vt:lpstr>
      <vt:lpstr>Properties of Ammonium Salts: Medications</vt:lpstr>
      <vt:lpstr>Properties of Ammonium Salts: Cocaine (1 of 2)</vt:lpstr>
      <vt:lpstr>Properties of Ammonium Salts: Cocaine (2 of 2)</vt:lpstr>
      <vt:lpstr>Chemistry Link to Health: Alkaloids: Amines in Plants (1 of 3)</vt:lpstr>
      <vt:lpstr>Chemistry Link to Health: Alkaloids: Amines in Plants (2 of 3)</vt:lpstr>
      <vt:lpstr>Chemistry Link to Health: Alkaloids: Amines in Plants (3 of 3)</vt:lpstr>
      <vt:lpstr>Learning Check 4</vt:lpstr>
      <vt:lpstr>Solution 4</vt:lpstr>
      <vt:lpstr>14.6 Amides</vt:lpstr>
      <vt:lpstr>Amides</vt:lpstr>
      <vt:lpstr>Preparation of Amides: Amidation</vt:lpstr>
      <vt:lpstr>Learning Check 1</vt:lpstr>
      <vt:lpstr>Solution 1</vt:lpstr>
      <vt:lpstr>Naming Amides (1 of 4)</vt:lpstr>
      <vt:lpstr>Naming Amides (2 of 4)</vt:lpstr>
      <vt:lpstr>Naming Amides (3 of 4)</vt:lpstr>
      <vt:lpstr>Naming Amides (4 of 4)</vt:lpstr>
      <vt:lpstr>Learning Check 2</vt:lpstr>
      <vt:lpstr>Solution 2</vt:lpstr>
      <vt:lpstr>Chemistry Link to Health: Amides in Health and Medicine (1 of 3)</vt:lpstr>
      <vt:lpstr>Chemistry Link to Health: Amides in Health and Medicine (2 of 3)</vt:lpstr>
      <vt:lpstr>Chemistry Link to Health: Amides in Health and Medicine (3 of 3)</vt:lpstr>
      <vt:lpstr>Hydrolysis of Amides</vt:lpstr>
      <vt:lpstr>Base Hydrolysis of Amides (1 of 2)</vt:lpstr>
      <vt:lpstr>Base Hydrolysis of Amides (2 of 2)</vt:lpstr>
      <vt:lpstr>Learning Check 3</vt:lpstr>
      <vt:lpstr>Solution 3</vt:lpstr>
      <vt:lpstr>Carboxylic Acids, Esters, Amines, and Amides—Concept Map</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Chemistry: An Introduction to General, Organic, and Biological Chemistry</dc:title>
  <dc:subject>Science</dc:subject>
  <dc:creator>Timberlake</dc:creator>
  <cp:keywords>Chemistry</cp:keywords>
  <dc:description>Long description alt-text is inserted in the notes pane; Alt text for images/math equations within table cells have been placed behind the object intentionally to provide a better screen reader user experience.</dc:description>
  <cp:lastModifiedBy>Mascotti, David P.</cp:lastModifiedBy>
  <cp:revision>1235</cp:revision>
  <dcterms:modified xsi:type="dcterms:W3CDTF">2025-04-03T14:57:21Z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0x01010086D90B95B22DD945BDFF45EB84A5E21C</vt:lpwstr>
  </property>
  <property fmtid="{D5CDD505-2E9C-101B-9397-08002B2CF9AE}" pid="3" name="Order">
    <vt:r8>4920900</vt:r8>
  </property>
  <property fmtid="{D5CDD505-2E9C-101B-9397-08002B2CF9AE}" pid="4" name="_ExtendedDescription">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ies>
</file>